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1" r:id="rId2"/>
    <p:sldId id="259" r:id="rId3"/>
    <p:sldId id="258" r:id="rId4"/>
    <p:sldId id="307" r:id="rId5"/>
    <p:sldId id="268" r:id="rId6"/>
    <p:sldId id="306" r:id="rId7"/>
    <p:sldId id="269" r:id="rId8"/>
    <p:sldId id="260" r:id="rId9"/>
    <p:sldId id="263" r:id="rId10"/>
    <p:sldId id="305" r:id="rId11"/>
    <p:sldId id="261" r:id="rId12"/>
    <p:sldId id="264" r:id="rId13"/>
    <p:sldId id="283" r:id="rId14"/>
    <p:sldId id="284" r:id="rId15"/>
    <p:sldId id="285" r:id="rId16"/>
    <p:sldId id="290" r:id="rId17"/>
    <p:sldId id="302" r:id="rId18"/>
    <p:sldId id="287" r:id="rId19"/>
    <p:sldId id="288" r:id="rId20"/>
    <p:sldId id="289" r:id="rId21"/>
    <p:sldId id="291" r:id="rId22"/>
    <p:sldId id="292" r:id="rId23"/>
    <p:sldId id="293" r:id="rId24"/>
    <p:sldId id="294" r:id="rId25"/>
    <p:sldId id="295" r:id="rId26"/>
    <p:sldId id="296" r:id="rId27"/>
    <p:sldId id="297" r:id="rId28"/>
    <p:sldId id="298" r:id="rId29"/>
    <p:sldId id="299" r:id="rId30"/>
    <p:sldId id="308" r:id="rId31"/>
    <p:sldId id="301" r:id="rId32"/>
    <p:sldId id="304" r:id="rId33"/>
    <p:sldId id="303"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dirty="0"/>
              <a:t>GRADE  4 NATIONAL EXAM RESULTS 2020 TO 2023</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739665354330712E-2"/>
          <c:y val="9.5437678676323884E-2"/>
          <c:w val="0.92201033464566928"/>
          <c:h val="0.76353723157374309"/>
        </c:manualLayout>
      </c:layout>
      <c:barChart>
        <c:barDir val="col"/>
        <c:grouping val="clustered"/>
        <c:varyColors val="0"/>
        <c:ser>
          <c:idx val="0"/>
          <c:order val="0"/>
          <c:tx>
            <c:strRef>
              <c:f>Sheet1!$B$1</c:f>
              <c:strCache>
                <c:ptCount val="1"/>
                <c:pt idx="0">
                  <c:v>A</c:v>
                </c:pt>
              </c:strCache>
            </c:strRef>
          </c:tx>
          <c:spPr>
            <a:solidFill>
              <a:schemeClr val="accent1"/>
            </a:solidFill>
            <a:ln>
              <a:noFill/>
            </a:ln>
            <a:effectLst/>
          </c:spPr>
          <c:invertIfNegative val="0"/>
          <c:cat>
            <c:numRef>
              <c:f>Sheet1!$A$2:$A$5</c:f>
              <c:numCache>
                <c:formatCode>General</c:formatCode>
                <c:ptCount val="4"/>
                <c:pt idx="0">
                  <c:v>2020</c:v>
                </c:pt>
                <c:pt idx="1">
                  <c:v>2021</c:v>
                </c:pt>
                <c:pt idx="2">
                  <c:v>2022</c:v>
                </c:pt>
                <c:pt idx="3">
                  <c:v>2023</c:v>
                </c:pt>
              </c:numCache>
            </c:numRef>
          </c:cat>
          <c:val>
            <c:numRef>
              <c:f>Sheet1!$B$2:$B$5</c:f>
              <c:numCache>
                <c:formatCode>General</c:formatCode>
                <c:ptCount val="4"/>
                <c:pt idx="0">
                  <c:v>43</c:v>
                </c:pt>
                <c:pt idx="1">
                  <c:v>75</c:v>
                </c:pt>
                <c:pt idx="2">
                  <c:v>67</c:v>
                </c:pt>
                <c:pt idx="3">
                  <c:v>72</c:v>
                </c:pt>
              </c:numCache>
            </c:numRef>
          </c:val>
          <c:extLst>
            <c:ext xmlns:c16="http://schemas.microsoft.com/office/drawing/2014/chart" uri="{C3380CC4-5D6E-409C-BE32-E72D297353CC}">
              <c16:uniqueId val="{00000000-5E12-4D70-A3BC-7204584A8FFE}"/>
            </c:ext>
          </c:extLst>
        </c:ser>
        <c:ser>
          <c:idx val="1"/>
          <c:order val="1"/>
          <c:tx>
            <c:strRef>
              <c:f>Sheet1!$C$1</c:f>
              <c:strCache>
                <c:ptCount val="1"/>
                <c:pt idx="0">
                  <c:v>B</c:v>
                </c:pt>
              </c:strCache>
            </c:strRef>
          </c:tx>
          <c:spPr>
            <a:solidFill>
              <a:schemeClr val="accent2"/>
            </a:solidFill>
            <a:ln>
              <a:noFill/>
            </a:ln>
            <a:effectLst/>
          </c:spPr>
          <c:invertIfNegative val="0"/>
          <c:cat>
            <c:numRef>
              <c:f>Sheet1!$A$2:$A$5</c:f>
              <c:numCache>
                <c:formatCode>General</c:formatCode>
                <c:ptCount val="4"/>
                <c:pt idx="0">
                  <c:v>2020</c:v>
                </c:pt>
                <c:pt idx="1">
                  <c:v>2021</c:v>
                </c:pt>
                <c:pt idx="2">
                  <c:v>2022</c:v>
                </c:pt>
                <c:pt idx="3">
                  <c:v>2023</c:v>
                </c:pt>
              </c:numCache>
            </c:numRef>
          </c:cat>
          <c:val>
            <c:numRef>
              <c:f>Sheet1!$C$2:$C$5</c:f>
              <c:numCache>
                <c:formatCode>General</c:formatCode>
                <c:ptCount val="4"/>
                <c:pt idx="0">
                  <c:v>13</c:v>
                </c:pt>
                <c:pt idx="1">
                  <c:v>25</c:v>
                </c:pt>
                <c:pt idx="2">
                  <c:v>21</c:v>
                </c:pt>
                <c:pt idx="3">
                  <c:v>24</c:v>
                </c:pt>
              </c:numCache>
            </c:numRef>
          </c:val>
          <c:extLst>
            <c:ext xmlns:c16="http://schemas.microsoft.com/office/drawing/2014/chart" uri="{C3380CC4-5D6E-409C-BE32-E72D297353CC}">
              <c16:uniqueId val="{00000001-5E12-4D70-A3BC-7204584A8FFE}"/>
            </c:ext>
          </c:extLst>
        </c:ser>
        <c:ser>
          <c:idx val="2"/>
          <c:order val="2"/>
          <c:tx>
            <c:strRef>
              <c:f>Sheet1!$D$1</c:f>
              <c:strCache>
                <c:ptCount val="1"/>
                <c:pt idx="0">
                  <c:v>C</c:v>
                </c:pt>
              </c:strCache>
            </c:strRef>
          </c:tx>
          <c:spPr>
            <a:solidFill>
              <a:schemeClr val="accent3"/>
            </a:solidFill>
            <a:ln>
              <a:noFill/>
            </a:ln>
            <a:effectLst/>
          </c:spPr>
          <c:invertIfNegative val="0"/>
          <c:cat>
            <c:numRef>
              <c:f>Sheet1!$A$2:$A$5</c:f>
              <c:numCache>
                <c:formatCode>General</c:formatCode>
                <c:ptCount val="4"/>
                <c:pt idx="0">
                  <c:v>2020</c:v>
                </c:pt>
                <c:pt idx="1">
                  <c:v>2021</c:v>
                </c:pt>
                <c:pt idx="2">
                  <c:v>2022</c:v>
                </c:pt>
                <c:pt idx="3">
                  <c:v>2023</c:v>
                </c:pt>
              </c:numCache>
            </c:numRef>
          </c:cat>
          <c:val>
            <c:numRef>
              <c:f>Sheet1!$D$2:$D$5</c:f>
              <c:numCache>
                <c:formatCode>General</c:formatCode>
                <c:ptCount val="4"/>
                <c:pt idx="0">
                  <c:v>0</c:v>
                </c:pt>
                <c:pt idx="1">
                  <c:v>0</c:v>
                </c:pt>
                <c:pt idx="2">
                  <c:v>2</c:v>
                </c:pt>
                <c:pt idx="3">
                  <c:v>3</c:v>
                </c:pt>
              </c:numCache>
            </c:numRef>
          </c:val>
          <c:extLst>
            <c:ext xmlns:c16="http://schemas.microsoft.com/office/drawing/2014/chart" uri="{C3380CC4-5D6E-409C-BE32-E72D297353CC}">
              <c16:uniqueId val="{00000002-5E12-4D70-A3BC-7204584A8FFE}"/>
            </c:ext>
          </c:extLst>
        </c:ser>
        <c:dLbls>
          <c:showLegendKey val="0"/>
          <c:showVal val="0"/>
          <c:showCatName val="0"/>
          <c:showSerName val="0"/>
          <c:showPercent val="0"/>
          <c:showBubbleSize val="0"/>
        </c:dLbls>
        <c:gapWidth val="219"/>
        <c:overlap val="-27"/>
        <c:axId val="1284483360"/>
        <c:axId val="1284478368"/>
      </c:barChart>
      <c:catAx>
        <c:axId val="128448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4478368"/>
        <c:crosses val="autoZero"/>
        <c:auto val="1"/>
        <c:lblAlgn val="ctr"/>
        <c:lblOffset val="100"/>
        <c:noMultiLvlLbl val="0"/>
      </c:catAx>
      <c:valAx>
        <c:axId val="1284478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4483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2/9/2024</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2/9/2024</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ADF75-CEDC-67E5-427A-A8640AC8FE13}"/>
              </a:ext>
            </a:extLst>
          </p:cNvPr>
          <p:cNvSpPr>
            <a:spLocks noGrp="1"/>
          </p:cNvSpPr>
          <p:nvPr>
            <p:ph type="title"/>
          </p:nvPr>
        </p:nvSpPr>
        <p:spPr>
          <a:xfrm>
            <a:off x="1484311" y="685800"/>
            <a:ext cx="10018713" cy="4890752"/>
          </a:xfrm>
        </p:spPr>
        <p:txBody>
          <a:bodyPr>
            <a:normAutofit/>
          </a:bodyPr>
          <a:lstStyle/>
          <a:p>
            <a:r>
              <a:rPr lang="en-US" sz="4800" b="1" dirty="0"/>
              <a:t>EVANGELICAL LUTHERAN CHURCH TANZANIA</a:t>
            </a:r>
            <a:br>
              <a:rPr lang="en-US" sz="4800" b="1" dirty="0"/>
            </a:br>
            <a:r>
              <a:rPr lang="en-US" sz="4800" b="1" dirty="0"/>
              <a:t>COASTAL DIOCESE</a:t>
            </a:r>
            <a:br>
              <a:rPr lang="en-US" sz="4800" b="1" dirty="0"/>
            </a:br>
            <a:r>
              <a:rPr lang="en-US" sz="4800" b="1" dirty="0"/>
              <a:t> JERUSALEM PRE AND PRIMARY SCHOOL KIMARA</a:t>
            </a:r>
          </a:p>
        </p:txBody>
      </p:sp>
    </p:spTree>
    <p:extLst>
      <p:ext uri="{BB962C8B-B14F-4D97-AF65-F5344CB8AC3E}">
        <p14:creationId xmlns:p14="http://schemas.microsoft.com/office/powerpoint/2010/main" val="3019846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2E64-05DC-59B7-E70B-2844D3CBD166}"/>
              </a:ext>
            </a:extLst>
          </p:cNvPr>
          <p:cNvSpPr>
            <a:spLocks noGrp="1"/>
          </p:cNvSpPr>
          <p:nvPr>
            <p:ph type="title"/>
          </p:nvPr>
        </p:nvSpPr>
        <p:spPr>
          <a:xfrm>
            <a:off x="1484312" y="373488"/>
            <a:ext cx="3549121" cy="553791"/>
          </a:xfrm>
        </p:spPr>
        <p:txBody>
          <a:bodyPr/>
          <a:lstStyle/>
          <a:p>
            <a:r>
              <a:rPr lang="en-US" dirty="0"/>
              <a:t>Managing academics</a:t>
            </a:r>
          </a:p>
        </p:txBody>
      </p:sp>
      <p:pic>
        <p:nvPicPr>
          <p:cNvPr id="6" name="Content Placeholder 5">
            <a:extLst>
              <a:ext uri="{FF2B5EF4-FFF2-40B4-BE49-F238E27FC236}">
                <a16:creationId xmlns:a16="http://schemas.microsoft.com/office/drawing/2014/main" id="{A7B6B45E-BF2A-75B4-61C3-D0FCCEB6F15B}"/>
              </a:ext>
            </a:extLst>
          </p:cNvPr>
          <p:cNvPicPr>
            <a:picLocks noGrp="1" noChangeAspect="1"/>
          </p:cNvPicPr>
          <p:nvPr>
            <p:ph idx="1"/>
          </p:nvPr>
        </p:nvPicPr>
        <p:blipFill>
          <a:blip r:embed="rId2"/>
          <a:stretch>
            <a:fillRect/>
          </a:stretch>
        </p:blipFill>
        <p:spPr>
          <a:xfrm>
            <a:off x="6095999" y="1158346"/>
            <a:ext cx="5778322" cy="4740178"/>
          </a:xfrm>
        </p:spPr>
      </p:pic>
      <p:sp>
        <p:nvSpPr>
          <p:cNvPr id="4" name="Text Placeholder 3">
            <a:extLst>
              <a:ext uri="{FF2B5EF4-FFF2-40B4-BE49-F238E27FC236}">
                <a16:creationId xmlns:a16="http://schemas.microsoft.com/office/drawing/2014/main" id="{1BD25572-22B2-F0B0-17FA-6A05936B97C3}"/>
              </a:ext>
            </a:extLst>
          </p:cNvPr>
          <p:cNvSpPr>
            <a:spLocks noGrp="1"/>
          </p:cNvSpPr>
          <p:nvPr>
            <p:ph type="body" sz="half" idx="2"/>
          </p:nvPr>
        </p:nvSpPr>
        <p:spPr>
          <a:xfrm>
            <a:off x="1484312" y="927278"/>
            <a:ext cx="4311181" cy="5930722"/>
          </a:xfrm>
        </p:spPr>
        <p:txBody>
          <a:bodyPr>
            <a:normAutofit/>
          </a:bodyPr>
          <a:lstStyle/>
          <a:p>
            <a:pPr algn="l"/>
            <a:r>
              <a:rPr lang="en-US" dirty="0"/>
              <a:t>Head of  departments work effectively </a:t>
            </a:r>
          </a:p>
          <a:p>
            <a:pPr algn="l"/>
            <a:r>
              <a:rPr lang="en-US" dirty="0"/>
              <a:t>Spiritual services through church </a:t>
            </a:r>
          </a:p>
          <a:p>
            <a:pPr algn="l"/>
            <a:r>
              <a:rPr lang="en-US" dirty="0"/>
              <a:t>Interna quality assures /Team leaders</a:t>
            </a:r>
          </a:p>
          <a:p>
            <a:pPr algn="l"/>
            <a:r>
              <a:rPr lang="en-US" dirty="0"/>
              <a:t>Good staff management and retainment</a:t>
            </a:r>
          </a:p>
          <a:p>
            <a:pPr algn="l"/>
            <a:r>
              <a:rPr lang="en-US" dirty="0"/>
              <a:t>Morning bulleting</a:t>
            </a:r>
          </a:p>
          <a:p>
            <a:pPr algn="l"/>
            <a:r>
              <a:rPr lang="en-US" dirty="0"/>
              <a:t>Weekly meetings</a:t>
            </a:r>
          </a:p>
          <a:p>
            <a:pPr algn="l"/>
            <a:r>
              <a:rPr lang="en-US" dirty="0"/>
              <a:t>Exam Analysis</a:t>
            </a:r>
          </a:p>
          <a:p>
            <a:pPr algn="l"/>
            <a:r>
              <a:rPr lang="en-US" dirty="0"/>
              <a:t>Practical learning</a:t>
            </a:r>
          </a:p>
          <a:p>
            <a:pPr algn="l"/>
            <a:r>
              <a:rPr lang="en-US" dirty="0"/>
              <a:t>Panel marking</a:t>
            </a:r>
          </a:p>
          <a:p>
            <a:pPr algn="l"/>
            <a:r>
              <a:rPr lang="en-US" dirty="0"/>
              <a:t>Eternal exams</a:t>
            </a:r>
          </a:p>
          <a:p>
            <a:pPr algn="l"/>
            <a:r>
              <a:rPr lang="en-US" dirty="0"/>
              <a:t>Table teaching</a:t>
            </a:r>
          </a:p>
          <a:p>
            <a:pPr algn="l"/>
            <a:r>
              <a:rPr lang="en-US" dirty="0"/>
              <a:t>Inclusive learning</a:t>
            </a:r>
          </a:p>
          <a:p>
            <a:pPr algn="l"/>
            <a:r>
              <a:rPr lang="en-US" dirty="0"/>
              <a:t>Teacher Mentorship for grade 7 pupils</a:t>
            </a:r>
          </a:p>
          <a:p>
            <a:pPr algn="l"/>
            <a:endParaRPr lang="en-US" dirty="0"/>
          </a:p>
        </p:txBody>
      </p:sp>
    </p:spTree>
    <p:extLst>
      <p:ext uri="{BB962C8B-B14F-4D97-AF65-F5344CB8AC3E}">
        <p14:creationId xmlns:p14="http://schemas.microsoft.com/office/powerpoint/2010/main" val="4018785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92B1C56-BB7D-97DF-2FF8-7F76B60917BC}"/>
              </a:ext>
            </a:extLst>
          </p:cNvPr>
          <p:cNvGraphicFramePr/>
          <p:nvPr>
            <p:extLst>
              <p:ext uri="{D42A27DB-BD31-4B8C-83A1-F6EECF244321}">
                <p14:modId xmlns:p14="http://schemas.microsoft.com/office/powerpoint/2010/main" val="3858424140"/>
              </p:ext>
            </p:extLst>
          </p:nvPr>
        </p:nvGraphicFramePr>
        <p:xfrm>
          <a:off x="2032000" y="719666"/>
          <a:ext cx="8128000" cy="50340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87990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5384D-E5D9-0804-B79E-E46D43247A92}"/>
              </a:ext>
            </a:extLst>
          </p:cNvPr>
          <p:cNvSpPr>
            <a:spLocks noGrp="1"/>
          </p:cNvSpPr>
          <p:nvPr>
            <p:ph type="title"/>
          </p:nvPr>
        </p:nvSpPr>
        <p:spPr>
          <a:xfrm>
            <a:off x="1484311" y="685800"/>
            <a:ext cx="10018713" cy="859665"/>
          </a:xfrm>
        </p:spPr>
        <p:txBody>
          <a:bodyPr/>
          <a:lstStyle/>
          <a:p>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Other Services </a:t>
            </a:r>
            <a:endParaRPr lang="en-US" dirty="0"/>
          </a:p>
        </p:txBody>
      </p:sp>
      <p:sp>
        <p:nvSpPr>
          <p:cNvPr id="3" name="Content Placeholder 2">
            <a:extLst>
              <a:ext uri="{FF2B5EF4-FFF2-40B4-BE49-F238E27FC236}">
                <a16:creationId xmlns:a16="http://schemas.microsoft.com/office/drawing/2014/main" id="{61B8A6DB-5950-0B88-BC0B-7620CDA0E07B}"/>
              </a:ext>
            </a:extLst>
          </p:cNvPr>
          <p:cNvSpPr>
            <a:spLocks noGrp="1"/>
          </p:cNvSpPr>
          <p:nvPr>
            <p:ph idx="1"/>
          </p:nvPr>
        </p:nvSpPr>
        <p:spPr>
          <a:xfrm>
            <a:off x="1484310" y="1429555"/>
            <a:ext cx="10018713" cy="4361645"/>
          </a:xfrm>
        </p:spPr>
        <p:txBody>
          <a:bodyPr>
            <a:normAutofit/>
          </a:bodyPr>
          <a:lstStyle/>
          <a:p>
            <a:pPr marL="342900" marR="0" lvl="0" indent="-342900" algn="just">
              <a:lnSpc>
                <a:spcPct val="115000"/>
              </a:lnSpc>
              <a:spcBef>
                <a:spcPts val="0"/>
              </a:spcBef>
              <a:spcAft>
                <a:spcPts val="0"/>
              </a:spcAft>
              <a:buFont typeface="+mj-lt"/>
              <a:buAutoNum type="romanUcPeriod"/>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Spiritual support through church services and prayers for learners, staff, parents and community at large</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romanUcPeriod"/>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Guidance and counselling</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romanUcPeriod"/>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First aid department</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romanUcPeriod"/>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Transport</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romanUcPeriod"/>
            </a:pP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Runshule</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data base service</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romanUcPeriod"/>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Food (Breakfast and Lunch)</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romanUcPeriod"/>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Clean and safe water</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1000"/>
              </a:spcAft>
              <a:buFont typeface="+mj-lt"/>
              <a:buAutoNum type="romanUcPeriod"/>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Electricity</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46379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90B6-BEC0-877E-E96B-A739D91AFE62}"/>
              </a:ext>
            </a:extLst>
          </p:cNvPr>
          <p:cNvSpPr>
            <a:spLocks noGrp="1"/>
          </p:cNvSpPr>
          <p:nvPr>
            <p:ph type="title"/>
          </p:nvPr>
        </p:nvSpPr>
        <p:spPr>
          <a:xfrm>
            <a:off x="1484311" y="685800"/>
            <a:ext cx="10018713" cy="1400577"/>
          </a:xfrm>
        </p:spPr>
        <p:txBody>
          <a:bodyPr/>
          <a:lstStyle/>
          <a:p>
            <a:r>
              <a:rPr lang="en-US" dirty="0"/>
              <a:t>Quality of our service depends on</a:t>
            </a:r>
          </a:p>
        </p:txBody>
      </p:sp>
      <p:sp>
        <p:nvSpPr>
          <p:cNvPr id="3" name="Content Placeholder 2">
            <a:extLst>
              <a:ext uri="{FF2B5EF4-FFF2-40B4-BE49-F238E27FC236}">
                <a16:creationId xmlns:a16="http://schemas.microsoft.com/office/drawing/2014/main" id="{4B047C38-3997-9B9B-D81C-B18010CF2B7B}"/>
              </a:ext>
            </a:extLst>
          </p:cNvPr>
          <p:cNvSpPr>
            <a:spLocks noGrp="1"/>
          </p:cNvSpPr>
          <p:nvPr>
            <p:ph idx="1"/>
          </p:nvPr>
        </p:nvSpPr>
        <p:spPr>
          <a:xfrm>
            <a:off x="1484312" y="1622738"/>
            <a:ext cx="3602844" cy="5235262"/>
          </a:xfrm>
        </p:spPr>
        <p:txBody>
          <a:bodyPr>
            <a:normAutofit fontScale="55000" lnSpcReduction="20000"/>
          </a:bodyPr>
          <a:lstStyle/>
          <a:p>
            <a:endParaRPr lang="en-US" dirty="0"/>
          </a:p>
          <a:p>
            <a:endParaRPr lang="en-US" dirty="0"/>
          </a:p>
          <a:p>
            <a:endParaRPr lang="en-US" dirty="0"/>
          </a:p>
          <a:p>
            <a:r>
              <a:rPr lang="en-US" sz="3600" dirty="0"/>
              <a:t>Credence</a:t>
            </a:r>
          </a:p>
          <a:p>
            <a:r>
              <a:rPr lang="en-US" sz="3600" dirty="0"/>
              <a:t>Government policies</a:t>
            </a:r>
          </a:p>
          <a:p>
            <a:r>
              <a:rPr lang="en-US" sz="3600" dirty="0"/>
              <a:t>Institution policies</a:t>
            </a:r>
          </a:p>
          <a:p>
            <a:r>
              <a:rPr lang="en-US" sz="3600" dirty="0"/>
              <a:t>Professionalism</a:t>
            </a:r>
          </a:p>
          <a:p>
            <a:r>
              <a:rPr lang="en-US" sz="3600" dirty="0"/>
              <a:t>Appearance</a:t>
            </a:r>
          </a:p>
          <a:p>
            <a:r>
              <a:rPr lang="en-US" sz="3600" dirty="0"/>
              <a:t>Performance</a:t>
            </a:r>
          </a:p>
          <a:p>
            <a:r>
              <a:rPr lang="en-US" sz="3600" dirty="0"/>
              <a:t>Accountability</a:t>
            </a:r>
          </a:p>
          <a:p>
            <a:r>
              <a:rPr lang="en-US" sz="3600" dirty="0"/>
              <a:t>Collaboration</a:t>
            </a:r>
          </a:p>
          <a:p>
            <a:r>
              <a:rPr lang="en-US" sz="3600" dirty="0"/>
              <a:t>Dignity</a:t>
            </a:r>
          </a:p>
          <a:p>
            <a:r>
              <a:rPr lang="en-US" sz="3600" dirty="0"/>
              <a:t>Ethics</a:t>
            </a:r>
          </a:p>
          <a:p>
            <a:r>
              <a:rPr lang="en-US" sz="3600" dirty="0"/>
              <a:t>Open minded</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320195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DDD2C-419F-276E-B0C6-5600822850A8}"/>
              </a:ext>
            </a:extLst>
          </p:cNvPr>
          <p:cNvSpPr>
            <a:spLocks noGrp="1"/>
          </p:cNvSpPr>
          <p:nvPr>
            <p:ph type="title"/>
          </p:nvPr>
        </p:nvSpPr>
        <p:spPr>
          <a:xfrm>
            <a:off x="1484311" y="685800"/>
            <a:ext cx="10018713" cy="1220273"/>
          </a:xfrm>
        </p:spPr>
        <p:txBody>
          <a:bodyPr/>
          <a:lstStyle/>
          <a:p>
            <a:r>
              <a:rPr lang="en-US" dirty="0"/>
              <a:t>Impact of our service</a:t>
            </a:r>
          </a:p>
        </p:txBody>
      </p:sp>
      <p:sp>
        <p:nvSpPr>
          <p:cNvPr id="3" name="Content Placeholder 2">
            <a:extLst>
              <a:ext uri="{FF2B5EF4-FFF2-40B4-BE49-F238E27FC236}">
                <a16:creationId xmlns:a16="http://schemas.microsoft.com/office/drawing/2014/main" id="{45B15BCD-B32B-90C4-EC97-D13C0924469A}"/>
              </a:ext>
            </a:extLst>
          </p:cNvPr>
          <p:cNvSpPr>
            <a:spLocks noGrp="1"/>
          </p:cNvSpPr>
          <p:nvPr>
            <p:ph idx="1"/>
          </p:nvPr>
        </p:nvSpPr>
        <p:spPr>
          <a:xfrm>
            <a:off x="1484310" y="1790163"/>
            <a:ext cx="10018713" cy="4001037"/>
          </a:xfrm>
        </p:spPr>
        <p:txBody>
          <a:bodyPr>
            <a:normAutofit fontScale="85000" lnSpcReduction="20000"/>
          </a:bodyPr>
          <a:lstStyle/>
          <a:p>
            <a:r>
              <a:rPr lang="en-US" dirty="0"/>
              <a:t>Customers are loyal and own the institution </a:t>
            </a:r>
          </a:p>
          <a:p>
            <a:r>
              <a:rPr lang="en-US" dirty="0"/>
              <a:t>Parents give quick feedback</a:t>
            </a:r>
          </a:p>
          <a:p>
            <a:r>
              <a:rPr lang="en-US" dirty="0"/>
              <a:t>ownership</a:t>
            </a:r>
          </a:p>
          <a:p>
            <a:r>
              <a:rPr lang="en-US" dirty="0"/>
              <a:t>Customers easily recommend others </a:t>
            </a:r>
          </a:p>
          <a:p>
            <a:r>
              <a:rPr lang="en-US" dirty="0"/>
              <a:t>Growth</a:t>
            </a:r>
          </a:p>
          <a:p>
            <a:r>
              <a:rPr lang="en-US" dirty="0"/>
              <a:t>More income</a:t>
            </a:r>
          </a:p>
          <a:p>
            <a:r>
              <a:rPr lang="en-US" dirty="0"/>
              <a:t>Better learning  environment</a:t>
            </a:r>
          </a:p>
          <a:p>
            <a:r>
              <a:rPr lang="en-US" dirty="0"/>
              <a:t>Better working environment</a:t>
            </a:r>
          </a:p>
          <a:p>
            <a:r>
              <a:rPr lang="en-US" dirty="0"/>
              <a:t>Personal growth for all staff</a:t>
            </a:r>
          </a:p>
          <a:p>
            <a:r>
              <a:rPr lang="en-US" dirty="0"/>
              <a:t>Staff retention</a:t>
            </a:r>
          </a:p>
          <a:p>
            <a:endParaRPr lang="en-US" dirty="0"/>
          </a:p>
        </p:txBody>
      </p:sp>
    </p:spTree>
    <p:extLst>
      <p:ext uri="{BB962C8B-B14F-4D97-AF65-F5344CB8AC3E}">
        <p14:creationId xmlns:p14="http://schemas.microsoft.com/office/powerpoint/2010/main" val="3206199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A3332-DF75-5358-A22D-D229E24C6CB4}"/>
              </a:ext>
            </a:extLst>
          </p:cNvPr>
          <p:cNvSpPr>
            <a:spLocks noGrp="1"/>
          </p:cNvSpPr>
          <p:nvPr>
            <p:ph type="title"/>
          </p:nvPr>
        </p:nvSpPr>
        <p:spPr>
          <a:xfrm>
            <a:off x="1482724" y="528035"/>
            <a:ext cx="5426158" cy="682579"/>
          </a:xfrm>
        </p:spPr>
        <p:txBody>
          <a:bodyPr/>
          <a:lstStyle/>
          <a:p>
            <a:r>
              <a:rPr lang="en-US" dirty="0"/>
              <a:t>Staff retention strategy</a:t>
            </a:r>
          </a:p>
        </p:txBody>
      </p:sp>
      <p:sp>
        <p:nvSpPr>
          <p:cNvPr id="4" name="Text Placeholder 3">
            <a:extLst>
              <a:ext uri="{FF2B5EF4-FFF2-40B4-BE49-F238E27FC236}">
                <a16:creationId xmlns:a16="http://schemas.microsoft.com/office/drawing/2014/main" id="{9DFF01C9-259A-7853-32B6-31314B648A7E}"/>
              </a:ext>
            </a:extLst>
          </p:cNvPr>
          <p:cNvSpPr>
            <a:spLocks noGrp="1"/>
          </p:cNvSpPr>
          <p:nvPr>
            <p:ph type="body" sz="half" idx="2"/>
          </p:nvPr>
        </p:nvSpPr>
        <p:spPr>
          <a:xfrm>
            <a:off x="1482724" y="1733279"/>
            <a:ext cx="5426158" cy="4126607"/>
          </a:xfrm>
        </p:spPr>
        <p:txBody>
          <a:bodyPr>
            <a:normAutofit/>
          </a:bodyPr>
          <a:lstStyle/>
          <a:p>
            <a:pPr marL="285750" indent="-285750" algn="l">
              <a:buFont typeface="Wingdings" panose="05000000000000000000" pitchFamily="2" charset="2"/>
              <a:buChar char="§"/>
            </a:pPr>
            <a:r>
              <a:rPr lang="en-US" dirty="0"/>
              <a:t>Long term contracts for hard working staff </a:t>
            </a:r>
          </a:p>
          <a:p>
            <a:pPr marL="285750" indent="-285750" algn="l">
              <a:buFont typeface="Wingdings" panose="05000000000000000000" pitchFamily="2" charset="2"/>
              <a:buChar char="§"/>
            </a:pPr>
            <a:r>
              <a:rPr lang="en-US" dirty="0"/>
              <a:t>Great working environment</a:t>
            </a:r>
          </a:p>
          <a:p>
            <a:pPr marL="285750" indent="-285750" algn="l">
              <a:buFont typeface="Wingdings" panose="05000000000000000000" pitchFamily="2" charset="2"/>
              <a:buChar char="§"/>
            </a:pPr>
            <a:r>
              <a:rPr lang="en-US" dirty="0"/>
              <a:t>Good salaries</a:t>
            </a:r>
          </a:p>
          <a:p>
            <a:pPr marL="285750" indent="-285750" algn="l">
              <a:buFont typeface="Wingdings" panose="05000000000000000000" pitchFamily="2" charset="2"/>
              <a:buChar char="§"/>
            </a:pPr>
            <a:r>
              <a:rPr lang="en-US" dirty="0"/>
              <a:t>Staff seminars and development</a:t>
            </a:r>
          </a:p>
          <a:p>
            <a:pPr marL="285750" indent="-285750" algn="l">
              <a:buFont typeface="Wingdings" panose="05000000000000000000" pitchFamily="2" charset="2"/>
              <a:buChar char="§"/>
            </a:pPr>
            <a:r>
              <a:rPr lang="en-US" dirty="0"/>
              <a:t>Full Sponsorship offer for one child of every teacher</a:t>
            </a:r>
          </a:p>
          <a:p>
            <a:pPr marL="285750" indent="-285750" algn="l">
              <a:buFont typeface="Wingdings" panose="05000000000000000000" pitchFamily="2" charset="2"/>
              <a:buChar char="§"/>
            </a:pPr>
            <a:r>
              <a:rPr lang="en-US" dirty="0"/>
              <a:t>Spiritual services for all staff</a:t>
            </a:r>
          </a:p>
          <a:p>
            <a:pPr marL="285750" indent="-285750" algn="l">
              <a:buFont typeface="Wingdings" panose="05000000000000000000" pitchFamily="2" charset="2"/>
              <a:buChar char="§"/>
            </a:pPr>
            <a:r>
              <a:rPr lang="en-US" dirty="0"/>
              <a:t>Social  Welfare community</a:t>
            </a:r>
          </a:p>
          <a:p>
            <a:pPr marL="285750" indent="-285750" algn="l">
              <a:buFont typeface="Wingdings" panose="05000000000000000000" pitchFamily="2" charset="2"/>
              <a:buChar char="§"/>
            </a:pPr>
            <a:r>
              <a:rPr lang="en-US" dirty="0" err="1"/>
              <a:t>Vikoba</a:t>
            </a:r>
            <a:r>
              <a:rPr lang="en-US" dirty="0"/>
              <a:t> </a:t>
            </a:r>
          </a:p>
          <a:p>
            <a:pPr marL="285750" indent="-285750" algn="l">
              <a:buFont typeface="Wingdings" panose="05000000000000000000" pitchFamily="2" charset="2"/>
              <a:buChar char="§"/>
            </a:pPr>
            <a:r>
              <a:rPr lang="en-US" dirty="0"/>
              <a:t>Personal Bank loans through our church Bank</a:t>
            </a:r>
          </a:p>
          <a:p>
            <a:pPr marL="285750" indent="-285750" algn="l">
              <a:buFont typeface="Wingdings" panose="05000000000000000000" pitchFamily="2" charset="2"/>
              <a:buChar char="§"/>
            </a:pPr>
            <a:endParaRPr lang="en-US" dirty="0"/>
          </a:p>
        </p:txBody>
      </p:sp>
      <p:pic>
        <p:nvPicPr>
          <p:cNvPr id="7" name="Picture Placeholder 6">
            <a:extLst>
              <a:ext uri="{FF2B5EF4-FFF2-40B4-BE49-F238E27FC236}">
                <a16:creationId xmlns:a16="http://schemas.microsoft.com/office/drawing/2014/main" id="{E3D6BF2F-5397-D152-6BD5-A2211E59097D}"/>
              </a:ext>
            </a:extLst>
          </p:cNvPr>
          <p:cNvPicPr>
            <a:picLocks noGrp="1" noChangeAspect="1"/>
          </p:cNvPicPr>
          <p:nvPr>
            <p:ph type="pic" idx="1"/>
          </p:nvPr>
        </p:nvPicPr>
        <p:blipFill>
          <a:blip r:embed="rId2"/>
          <a:srcRect l="26076" r="26076"/>
          <a:stretch>
            <a:fillRect/>
          </a:stretch>
        </p:blipFill>
        <p:spPr>
          <a:xfrm>
            <a:off x="7710592" y="869324"/>
            <a:ext cx="3738726" cy="4823138"/>
          </a:xfrm>
        </p:spPr>
      </p:pic>
    </p:spTree>
    <p:extLst>
      <p:ext uri="{BB962C8B-B14F-4D97-AF65-F5344CB8AC3E}">
        <p14:creationId xmlns:p14="http://schemas.microsoft.com/office/powerpoint/2010/main" val="3096743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9E62C-674A-6F97-C324-B72871E53918}"/>
              </a:ext>
            </a:extLst>
          </p:cNvPr>
          <p:cNvSpPr>
            <a:spLocks noGrp="1"/>
          </p:cNvSpPr>
          <p:nvPr>
            <p:ph type="title"/>
          </p:nvPr>
        </p:nvSpPr>
        <p:spPr>
          <a:xfrm>
            <a:off x="1484312" y="685799"/>
            <a:ext cx="3549121" cy="640725"/>
          </a:xfrm>
        </p:spPr>
        <p:txBody>
          <a:bodyPr/>
          <a:lstStyle/>
          <a:p>
            <a:r>
              <a:rPr lang="en-US" dirty="0"/>
              <a:t>PRACTICAL LEARNING</a:t>
            </a:r>
          </a:p>
        </p:txBody>
      </p:sp>
      <p:pic>
        <p:nvPicPr>
          <p:cNvPr id="6" name="Content Placeholder 5">
            <a:extLst>
              <a:ext uri="{FF2B5EF4-FFF2-40B4-BE49-F238E27FC236}">
                <a16:creationId xmlns:a16="http://schemas.microsoft.com/office/drawing/2014/main" id="{A9F3775F-43AC-5240-EAA9-8173FF89A909}"/>
              </a:ext>
            </a:extLst>
          </p:cNvPr>
          <p:cNvPicPr>
            <a:picLocks noGrp="1" noChangeAspect="1"/>
          </p:cNvPicPr>
          <p:nvPr>
            <p:ph idx="1"/>
          </p:nvPr>
        </p:nvPicPr>
        <p:blipFill>
          <a:blip r:embed="rId2"/>
          <a:stretch>
            <a:fillRect/>
          </a:stretch>
        </p:blipFill>
        <p:spPr>
          <a:xfrm>
            <a:off x="5262562" y="1158346"/>
            <a:ext cx="6560243" cy="4971244"/>
          </a:xfrm>
        </p:spPr>
      </p:pic>
      <p:sp>
        <p:nvSpPr>
          <p:cNvPr id="4" name="Text Placeholder 3">
            <a:extLst>
              <a:ext uri="{FF2B5EF4-FFF2-40B4-BE49-F238E27FC236}">
                <a16:creationId xmlns:a16="http://schemas.microsoft.com/office/drawing/2014/main" id="{018BA6FB-9F21-7A0B-DF1D-7D947C5082F8}"/>
              </a:ext>
            </a:extLst>
          </p:cNvPr>
          <p:cNvSpPr>
            <a:spLocks noGrp="1"/>
          </p:cNvSpPr>
          <p:nvPr>
            <p:ph type="body" sz="half" idx="2"/>
          </p:nvPr>
        </p:nvSpPr>
        <p:spPr>
          <a:xfrm>
            <a:off x="1484312" y="1326524"/>
            <a:ext cx="3778250" cy="4971245"/>
          </a:xfrm>
        </p:spPr>
        <p:txBody>
          <a:bodyPr>
            <a:normAutofit fontScale="92500" lnSpcReduction="20000"/>
          </a:bodyPr>
          <a:lstStyle/>
          <a:p>
            <a:pPr marL="285750" indent="-285750" algn="l">
              <a:buFont typeface="Wingdings" panose="05000000000000000000" pitchFamily="2" charset="2"/>
              <a:buChar char="§"/>
            </a:pPr>
            <a:endParaRPr lang="en-US" sz="2000" dirty="0"/>
          </a:p>
          <a:p>
            <a:pPr algn="l"/>
            <a:r>
              <a:rPr lang="en-US" sz="2000" dirty="0"/>
              <a:t>There are so many ways of learning but practical learning benefits  most learners</a:t>
            </a:r>
          </a:p>
          <a:p>
            <a:pPr marL="285750" indent="-285750" algn="l">
              <a:buFont typeface="Wingdings" panose="05000000000000000000" pitchFamily="2" charset="2"/>
              <a:buChar char="§"/>
            </a:pPr>
            <a:r>
              <a:rPr lang="en-US" sz="2000" dirty="0"/>
              <a:t>Clubs</a:t>
            </a:r>
          </a:p>
          <a:p>
            <a:pPr marL="285750" indent="-285750" algn="l">
              <a:buFont typeface="Wingdings" panose="05000000000000000000" pitchFamily="2" charset="2"/>
              <a:buChar char="§"/>
            </a:pPr>
            <a:r>
              <a:rPr lang="en-US" sz="2000" dirty="0"/>
              <a:t>Sports</a:t>
            </a:r>
          </a:p>
          <a:p>
            <a:pPr marL="285750" indent="-285750" algn="l">
              <a:buFont typeface="Wingdings" panose="05000000000000000000" pitchFamily="2" charset="2"/>
              <a:buChar char="§"/>
            </a:pPr>
            <a:r>
              <a:rPr lang="en-US" sz="2000" dirty="0"/>
              <a:t>Theory </a:t>
            </a:r>
          </a:p>
          <a:p>
            <a:pPr marL="285750" indent="-285750" algn="l">
              <a:buFont typeface="Wingdings" panose="05000000000000000000" pitchFamily="2" charset="2"/>
              <a:buChar char="§"/>
            </a:pPr>
            <a:r>
              <a:rPr lang="en-US" sz="2000" dirty="0"/>
              <a:t>Practical</a:t>
            </a:r>
          </a:p>
          <a:p>
            <a:pPr marL="285750" indent="-285750" algn="l">
              <a:buFont typeface="Wingdings" panose="05000000000000000000" pitchFamily="2" charset="2"/>
              <a:buChar char="§"/>
            </a:pPr>
            <a:r>
              <a:rPr lang="en-US" sz="2000" dirty="0"/>
              <a:t>Field trips</a:t>
            </a:r>
          </a:p>
          <a:p>
            <a:pPr marL="285750" indent="-285750" algn="l">
              <a:buFont typeface="Wingdings" panose="05000000000000000000" pitchFamily="2" charset="2"/>
              <a:buChar char="§"/>
            </a:pPr>
            <a:r>
              <a:rPr lang="en-US" sz="2000" dirty="0"/>
              <a:t>Presentations</a:t>
            </a:r>
          </a:p>
          <a:p>
            <a:pPr marL="285750" indent="-285750" algn="l">
              <a:buFont typeface="Wingdings" panose="05000000000000000000" pitchFamily="2" charset="2"/>
              <a:buChar char="§"/>
            </a:pPr>
            <a:r>
              <a:rPr lang="en-US" sz="2000" dirty="0"/>
              <a:t>Relating to real life</a:t>
            </a:r>
          </a:p>
          <a:p>
            <a:pPr marL="285750" indent="-285750" algn="l">
              <a:buFont typeface="Wingdings" panose="05000000000000000000" pitchFamily="2" charset="2"/>
              <a:buChar char="§"/>
            </a:pPr>
            <a:r>
              <a:rPr lang="en-US" sz="2000" dirty="0"/>
              <a:t>Talents</a:t>
            </a:r>
          </a:p>
          <a:p>
            <a:pPr marL="285750" indent="-285750" algn="l">
              <a:buFont typeface="Wingdings" panose="05000000000000000000" pitchFamily="2" charset="2"/>
              <a:buChar char="§"/>
            </a:pPr>
            <a:r>
              <a:rPr lang="en-US" sz="2000" dirty="0"/>
              <a:t>Inclusive class</a:t>
            </a:r>
          </a:p>
          <a:p>
            <a:pPr marL="285750" indent="-285750" algn="l">
              <a:buFont typeface="Wingdings" panose="05000000000000000000" pitchFamily="2" charset="2"/>
              <a:buChar char="§"/>
            </a:pPr>
            <a:r>
              <a:rPr lang="en-US" sz="2000" dirty="0"/>
              <a:t>Visual</a:t>
            </a:r>
          </a:p>
          <a:p>
            <a:pPr marL="285750" indent="-285750" algn="l">
              <a:buFont typeface="Wingdings" panose="05000000000000000000" pitchFamily="2" charset="2"/>
              <a:buChar char="§"/>
            </a:pPr>
            <a:endParaRPr lang="en-US" dirty="0"/>
          </a:p>
          <a:p>
            <a:pPr marL="285750" indent="-285750" algn="l">
              <a:buFont typeface="Wingdings" panose="05000000000000000000" pitchFamily="2" charset="2"/>
              <a:buChar char="§"/>
            </a:pPr>
            <a:endParaRPr lang="en-US" dirty="0"/>
          </a:p>
        </p:txBody>
      </p:sp>
    </p:spTree>
    <p:extLst>
      <p:ext uri="{BB962C8B-B14F-4D97-AF65-F5344CB8AC3E}">
        <p14:creationId xmlns:p14="http://schemas.microsoft.com/office/powerpoint/2010/main" val="3562091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716D3-8D91-A46B-278B-C3D94EFD4BE7}"/>
              </a:ext>
            </a:extLst>
          </p:cNvPr>
          <p:cNvSpPr>
            <a:spLocks noGrp="1"/>
          </p:cNvSpPr>
          <p:nvPr>
            <p:ph type="title"/>
          </p:nvPr>
        </p:nvSpPr>
        <p:spPr>
          <a:xfrm>
            <a:off x="1484312" y="437882"/>
            <a:ext cx="4156634" cy="721217"/>
          </a:xfrm>
        </p:spPr>
        <p:txBody>
          <a:bodyPr>
            <a:normAutofit/>
          </a:bodyPr>
          <a:lstStyle/>
          <a:p>
            <a:r>
              <a:rPr lang="en-US" dirty="0"/>
              <a:t>Benefit of Practical learning</a:t>
            </a:r>
          </a:p>
        </p:txBody>
      </p:sp>
      <p:pic>
        <p:nvPicPr>
          <p:cNvPr id="6" name="Content Placeholder 5">
            <a:extLst>
              <a:ext uri="{FF2B5EF4-FFF2-40B4-BE49-F238E27FC236}">
                <a16:creationId xmlns:a16="http://schemas.microsoft.com/office/drawing/2014/main" id="{4DE991B7-B80A-7035-6DF4-954C6269BAEF}"/>
              </a:ext>
            </a:extLst>
          </p:cNvPr>
          <p:cNvPicPr>
            <a:picLocks noGrp="1" noChangeAspect="1"/>
          </p:cNvPicPr>
          <p:nvPr>
            <p:ph idx="1"/>
          </p:nvPr>
        </p:nvPicPr>
        <p:blipFill>
          <a:blip r:embed="rId2"/>
          <a:stretch>
            <a:fillRect/>
          </a:stretch>
        </p:blipFill>
        <p:spPr>
          <a:xfrm>
            <a:off x="5447762" y="953037"/>
            <a:ext cx="6349286" cy="4842456"/>
          </a:xfrm>
        </p:spPr>
      </p:pic>
      <p:sp>
        <p:nvSpPr>
          <p:cNvPr id="4" name="Text Placeholder 3">
            <a:extLst>
              <a:ext uri="{FF2B5EF4-FFF2-40B4-BE49-F238E27FC236}">
                <a16:creationId xmlns:a16="http://schemas.microsoft.com/office/drawing/2014/main" id="{855131C1-7C76-9196-7509-374F20979855}"/>
              </a:ext>
            </a:extLst>
          </p:cNvPr>
          <p:cNvSpPr>
            <a:spLocks noGrp="1"/>
          </p:cNvSpPr>
          <p:nvPr>
            <p:ph type="body" sz="half" idx="2"/>
          </p:nvPr>
        </p:nvSpPr>
        <p:spPr>
          <a:xfrm>
            <a:off x="1210614" y="1056067"/>
            <a:ext cx="4237148" cy="5499279"/>
          </a:xfrm>
        </p:spPr>
        <p:txBody>
          <a:bodyPr>
            <a:normAutofit/>
          </a:bodyPr>
          <a:lstStyle/>
          <a:p>
            <a:pPr marL="285750" indent="-285750" algn="l">
              <a:buFont typeface="Wingdings" panose="05000000000000000000" pitchFamily="2" charset="2"/>
              <a:buChar char="§"/>
            </a:pPr>
            <a:endParaRPr lang="en-US" dirty="0"/>
          </a:p>
          <a:p>
            <a:pPr marL="285750" indent="-285750" algn="l">
              <a:buFont typeface="Wingdings" panose="05000000000000000000" pitchFamily="2" charset="2"/>
              <a:buChar char="§"/>
            </a:pPr>
            <a:r>
              <a:rPr lang="en-US" dirty="0"/>
              <a:t>Improves skills</a:t>
            </a:r>
          </a:p>
          <a:p>
            <a:pPr marL="285750" indent="-285750" algn="l">
              <a:buFont typeface="Wingdings" panose="05000000000000000000" pitchFamily="2" charset="2"/>
              <a:buChar char="§"/>
            </a:pPr>
            <a:r>
              <a:rPr lang="en-US" dirty="0"/>
              <a:t>Increases understanding</a:t>
            </a:r>
          </a:p>
          <a:p>
            <a:pPr marL="285750" indent="-285750" algn="l">
              <a:buFont typeface="Wingdings" panose="05000000000000000000" pitchFamily="2" charset="2"/>
              <a:buChar char="§"/>
            </a:pPr>
            <a:r>
              <a:rPr lang="en-US" dirty="0"/>
              <a:t>Deeper impact</a:t>
            </a:r>
          </a:p>
          <a:p>
            <a:pPr marL="285750" indent="-285750" algn="l">
              <a:buFont typeface="Wingdings" panose="05000000000000000000" pitchFamily="2" charset="2"/>
              <a:buChar char="§"/>
            </a:pPr>
            <a:r>
              <a:rPr lang="en-US" dirty="0"/>
              <a:t>Teachers know their leaners better</a:t>
            </a:r>
          </a:p>
          <a:p>
            <a:pPr marL="285750" indent="-285750" algn="l">
              <a:buFont typeface="Wingdings" panose="05000000000000000000" pitchFamily="2" charset="2"/>
              <a:buChar char="§"/>
            </a:pPr>
            <a:r>
              <a:rPr lang="en-US" dirty="0"/>
              <a:t>Retains knowledge</a:t>
            </a:r>
          </a:p>
          <a:p>
            <a:pPr marL="285750" indent="-285750" algn="l">
              <a:buFont typeface="Wingdings" panose="05000000000000000000" pitchFamily="2" charset="2"/>
              <a:buChar char="§"/>
            </a:pPr>
            <a:r>
              <a:rPr lang="en-US" dirty="0"/>
              <a:t>Discourages memorization</a:t>
            </a:r>
          </a:p>
          <a:p>
            <a:pPr marL="285750" indent="-285750" algn="l">
              <a:buFont typeface="Wingdings" panose="05000000000000000000" pitchFamily="2" charset="2"/>
              <a:buChar char="§"/>
            </a:pPr>
            <a:r>
              <a:rPr lang="en-US" dirty="0"/>
              <a:t>Learners will love learning</a:t>
            </a:r>
          </a:p>
          <a:p>
            <a:pPr marL="285750" indent="-285750" algn="l">
              <a:buFont typeface="Wingdings" panose="05000000000000000000" pitchFamily="2" charset="2"/>
              <a:buChar char="§"/>
            </a:pPr>
            <a:r>
              <a:rPr lang="en-US" dirty="0"/>
              <a:t>Deals with real life</a:t>
            </a:r>
          </a:p>
          <a:p>
            <a:pPr marL="285750" indent="-285750" algn="l">
              <a:buFont typeface="Wingdings" panose="05000000000000000000" pitchFamily="2" charset="2"/>
              <a:buChar char="§"/>
            </a:pPr>
            <a:r>
              <a:rPr lang="en-US" dirty="0"/>
              <a:t>Thinkers</a:t>
            </a:r>
          </a:p>
          <a:p>
            <a:pPr marL="285750" indent="-285750" algn="l">
              <a:buFont typeface="Wingdings" panose="05000000000000000000" pitchFamily="2" charset="2"/>
              <a:buChar char="§"/>
            </a:pPr>
            <a:r>
              <a:rPr lang="en-US" dirty="0"/>
              <a:t>Risk takers</a:t>
            </a:r>
          </a:p>
          <a:p>
            <a:pPr marL="285750" indent="-285750" algn="l">
              <a:buFont typeface="Wingdings" panose="05000000000000000000" pitchFamily="2" charset="2"/>
              <a:buChar char="§"/>
            </a:pPr>
            <a:r>
              <a:rPr lang="en-US" dirty="0"/>
              <a:t>Learning is fun and interesting</a:t>
            </a:r>
          </a:p>
          <a:p>
            <a:pPr marL="285750" indent="-285750" algn="l">
              <a:buFont typeface="Wingdings" panose="05000000000000000000" pitchFamily="2" charset="2"/>
              <a:buChar char="§"/>
            </a:pPr>
            <a:r>
              <a:rPr lang="en-US" dirty="0"/>
              <a:t>Teachers are learners </a:t>
            </a:r>
          </a:p>
          <a:p>
            <a:pPr marL="285750" indent="-285750" algn="l">
              <a:buFont typeface="Wingdings" panose="05000000000000000000" pitchFamily="2" charset="2"/>
              <a:buChar char="§"/>
            </a:pPr>
            <a:endParaRPr lang="en-US" dirty="0"/>
          </a:p>
          <a:p>
            <a:pPr algn="l"/>
            <a:endParaRPr lang="en-US" dirty="0"/>
          </a:p>
        </p:txBody>
      </p:sp>
    </p:spTree>
    <p:extLst>
      <p:ext uri="{BB962C8B-B14F-4D97-AF65-F5344CB8AC3E}">
        <p14:creationId xmlns:p14="http://schemas.microsoft.com/office/powerpoint/2010/main" val="2367793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41376-D990-3316-26BB-C47B76EE8B71}"/>
              </a:ext>
            </a:extLst>
          </p:cNvPr>
          <p:cNvSpPr>
            <a:spLocks noGrp="1"/>
          </p:cNvSpPr>
          <p:nvPr>
            <p:ph type="title"/>
          </p:nvPr>
        </p:nvSpPr>
        <p:spPr>
          <a:xfrm>
            <a:off x="1484311" y="685800"/>
            <a:ext cx="10018713" cy="769513"/>
          </a:xfrm>
        </p:spPr>
        <p:txBody>
          <a:bodyPr/>
          <a:lstStyle/>
          <a:p>
            <a:r>
              <a:rPr lang="en-US" dirty="0"/>
              <a:t>Music</a:t>
            </a:r>
          </a:p>
        </p:txBody>
      </p:sp>
      <p:pic>
        <p:nvPicPr>
          <p:cNvPr id="6" name="Content Placeholder 5">
            <a:extLst>
              <a:ext uri="{FF2B5EF4-FFF2-40B4-BE49-F238E27FC236}">
                <a16:creationId xmlns:a16="http://schemas.microsoft.com/office/drawing/2014/main" id="{BCA21584-B5EE-4363-FE1C-AD17BF1331C5}"/>
              </a:ext>
            </a:extLst>
          </p:cNvPr>
          <p:cNvPicPr>
            <a:picLocks noGrp="1" noChangeAspect="1"/>
          </p:cNvPicPr>
          <p:nvPr>
            <p:ph sz="half" idx="1"/>
          </p:nvPr>
        </p:nvPicPr>
        <p:blipFill>
          <a:blip r:embed="rId2"/>
          <a:stretch>
            <a:fillRect/>
          </a:stretch>
        </p:blipFill>
        <p:spPr>
          <a:xfrm>
            <a:off x="688976" y="1249251"/>
            <a:ext cx="5645699" cy="4541949"/>
          </a:xfrm>
        </p:spPr>
      </p:pic>
      <p:pic>
        <p:nvPicPr>
          <p:cNvPr id="8" name="Content Placeholder 7">
            <a:extLst>
              <a:ext uri="{FF2B5EF4-FFF2-40B4-BE49-F238E27FC236}">
                <a16:creationId xmlns:a16="http://schemas.microsoft.com/office/drawing/2014/main" id="{ED84E100-BE90-3327-B380-ACA076426620}"/>
              </a:ext>
            </a:extLst>
          </p:cNvPr>
          <p:cNvPicPr>
            <a:picLocks noGrp="1" noChangeAspect="1"/>
          </p:cNvPicPr>
          <p:nvPr>
            <p:ph sz="half" idx="2"/>
          </p:nvPr>
        </p:nvPicPr>
        <p:blipFill>
          <a:blip r:embed="rId3"/>
          <a:stretch>
            <a:fillRect/>
          </a:stretch>
        </p:blipFill>
        <p:spPr>
          <a:xfrm>
            <a:off x="6581105" y="1455313"/>
            <a:ext cx="5138670" cy="4335887"/>
          </a:xfrm>
        </p:spPr>
      </p:pic>
    </p:spTree>
    <p:extLst>
      <p:ext uri="{BB962C8B-B14F-4D97-AF65-F5344CB8AC3E}">
        <p14:creationId xmlns:p14="http://schemas.microsoft.com/office/powerpoint/2010/main" val="183600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E6CF9-F8BB-42AB-B17C-43B1EF7C012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E0E96C71-95AF-55E4-05C1-B4E9A308DD2E}"/>
              </a:ext>
            </a:extLst>
          </p:cNvPr>
          <p:cNvPicPr>
            <a:picLocks noGrp="1" noChangeAspect="1"/>
          </p:cNvPicPr>
          <p:nvPr>
            <p:ph sz="half" idx="1"/>
          </p:nvPr>
        </p:nvPicPr>
        <p:blipFill>
          <a:blip r:embed="rId2"/>
          <a:stretch>
            <a:fillRect/>
          </a:stretch>
        </p:blipFill>
        <p:spPr>
          <a:xfrm>
            <a:off x="425003" y="540912"/>
            <a:ext cx="5670997" cy="5250288"/>
          </a:xfrm>
        </p:spPr>
      </p:pic>
      <p:pic>
        <p:nvPicPr>
          <p:cNvPr id="8" name="Content Placeholder 7">
            <a:extLst>
              <a:ext uri="{FF2B5EF4-FFF2-40B4-BE49-F238E27FC236}">
                <a16:creationId xmlns:a16="http://schemas.microsoft.com/office/drawing/2014/main" id="{FE482D8E-BC4F-FBFA-C8A0-0FAB68545153}"/>
              </a:ext>
            </a:extLst>
          </p:cNvPr>
          <p:cNvPicPr>
            <a:picLocks noGrp="1" noChangeAspect="1"/>
          </p:cNvPicPr>
          <p:nvPr>
            <p:ph sz="half" idx="2"/>
          </p:nvPr>
        </p:nvPicPr>
        <p:blipFill>
          <a:blip r:embed="rId3"/>
          <a:stretch>
            <a:fillRect/>
          </a:stretch>
        </p:blipFill>
        <p:spPr>
          <a:xfrm>
            <a:off x="6096000" y="540912"/>
            <a:ext cx="5302250" cy="5250288"/>
          </a:xfrm>
        </p:spPr>
      </p:pic>
    </p:spTree>
    <p:extLst>
      <p:ext uri="{BB962C8B-B14F-4D97-AF65-F5344CB8AC3E}">
        <p14:creationId xmlns:p14="http://schemas.microsoft.com/office/powerpoint/2010/main" val="2845194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4B82E-EF5F-2956-0A80-E45D3ED041BA}"/>
              </a:ext>
            </a:extLst>
          </p:cNvPr>
          <p:cNvSpPr>
            <a:spLocks noGrp="1"/>
          </p:cNvSpPr>
          <p:nvPr>
            <p:ph type="title"/>
          </p:nvPr>
        </p:nvSpPr>
        <p:spPr>
          <a:xfrm>
            <a:off x="1484311" y="685801"/>
            <a:ext cx="10018713" cy="872544"/>
          </a:xfrm>
        </p:spPr>
        <p:txBody>
          <a:bodyPr/>
          <a:lstStyle/>
          <a:p>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1.0  Background</a:t>
            </a:r>
            <a:endParaRPr lang="en-US" dirty="0"/>
          </a:p>
        </p:txBody>
      </p:sp>
      <p:sp>
        <p:nvSpPr>
          <p:cNvPr id="3" name="Content Placeholder 2">
            <a:extLst>
              <a:ext uri="{FF2B5EF4-FFF2-40B4-BE49-F238E27FC236}">
                <a16:creationId xmlns:a16="http://schemas.microsoft.com/office/drawing/2014/main" id="{285DD3C4-C169-43A8-29B3-6CE5C655B7E4}"/>
              </a:ext>
            </a:extLst>
          </p:cNvPr>
          <p:cNvSpPr>
            <a:spLocks noGrp="1"/>
          </p:cNvSpPr>
          <p:nvPr>
            <p:ph idx="1"/>
          </p:nvPr>
        </p:nvSpPr>
        <p:spPr>
          <a:xfrm>
            <a:off x="1484310" y="1558344"/>
            <a:ext cx="10209707" cy="4494725"/>
          </a:xfrm>
        </p:spPr>
        <p:txBody>
          <a:bodyPr>
            <a:normAutofit fontScale="92500" lnSpcReduction="10000"/>
          </a:bodyPr>
          <a:lstStyle/>
          <a:p>
            <a:pPr marL="0" marR="0" algn="just">
              <a:lnSpc>
                <a:spcPct val="107000"/>
              </a:lnSpc>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Jerusalem Pre and Primary School is </a:t>
            </a:r>
            <a:r>
              <a:rPr lang="en-US" dirty="0">
                <a:latin typeface="Times New Roman" panose="02020603050405020304" pitchFamily="18" charset="0"/>
                <a:ea typeface="Calibri" panose="020F0502020204030204" pitchFamily="34" charset="0"/>
                <a:cs typeface="Times New Roman" panose="02020603050405020304" pitchFamily="18" charset="0"/>
              </a:rPr>
              <a:t>located</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in Dar es Salaam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Kimara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Korogwe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dirty="0">
                <a:latin typeface="Times New Roman" panose="02020603050405020304" pitchFamily="18" charset="0"/>
                <a:ea typeface="Calibri" panose="020F0502020204030204" pitchFamily="34" charset="0"/>
                <a:cs typeface="Times New Roman" panose="02020603050405020304" pitchFamily="18" charset="0"/>
              </a:rPr>
              <a:t> It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belongs to the Evangelical Lutheran Church of Tanzania (ELCT) and managed by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Kimara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Korogwe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Parish. </a:t>
            </a:r>
            <a:r>
              <a:rPr lang="en-US" dirty="0">
                <a:latin typeface="Times New Roman" panose="02020603050405020304" pitchFamily="18" charset="0"/>
                <a:ea typeface="Calibri" panose="020F0502020204030204" pitchFamily="34" charset="0"/>
                <a:cs typeface="Times New Roman" panose="02020603050405020304" pitchFamily="18" charset="0"/>
              </a:rPr>
              <a:t>Our school was established</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in 15</a:t>
            </a:r>
            <a:r>
              <a:rPr lang="en-US" sz="24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Jan 2018. </a:t>
            </a:r>
          </a:p>
          <a:p>
            <a:pPr marL="0" marR="0" algn="just">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VISION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“To partner with parents to provide a strong educational and spiritual development for each individual child so that they live, love, learn and leave a legacy”</a:t>
            </a:r>
          </a:p>
          <a:p>
            <a:pPr marL="0" marR="0" algn="just">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MISSION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“To pursue excellence for Christ by developing God-given gifts and using them in His service”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tabLst>
                <a:tab pos="228600"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MOTTO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Academic and Moral Excellence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66221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860E8-94F9-03A1-07B8-0C3EF28E7F72}"/>
              </a:ext>
            </a:extLst>
          </p:cNvPr>
          <p:cNvSpPr>
            <a:spLocks noGrp="1"/>
          </p:cNvSpPr>
          <p:nvPr>
            <p:ph type="title"/>
          </p:nvPr>
        </p:nvSpPr>
        <p:spPr>
          <a:xfrm>
            <a:off x="1540152" y="363829"/>
            <a:ext cx="10018713" cy="1117242"/>
          </a:xfrm>
        </p:spPr>
        <p:txBody>
          <a:bodyPr/>
          <a:lstStyle/>
          <a:p>
            <a:r>
              <a:rPr lang="en-US" dirty="0"/>
              <a:t>EXPERIMENTS</a:t>
            </a:r>
          </a:p>
        </p:txBody>
      </p:sp>
      <p:pic>
        <p:nvPicPr>
          <p:cNvPr id="10" name="Content Placeholder 9">
            <a:extLst>
              <a:ext uri="{FF2B5EF4-FFF2-40B4-BE49-F238E27FC236}">
                <a16:creationId xmlns:a16="http://schemas.microsoft.com/office/drawing/2014/main" id="{61CE51E8-BFCD-D3B1-3248-9B3DA64154B4}"/>
              </a:ext>
            </a:extLst>
          </p:cNvPr>
          <p:cNvPicPr>
            <a:picLocks noGrp="1" noChangeAspect="1"/>
          </p:cNvPicPr>
          <p:nvPr>
            <p:ph sz="half" idx="2"/>
          </p:nvPr>
        </p:nvPicPr>
        <p:blipFill>
          <a:blip r:embed="rId2"/>
          <a:stretch>
            <a:fillRect/>
          </a:stretch>
        </p:blipFill>
        <p:spPr>
          <a:xfrm>
            <a:off x="6188670" y="1313645"/>
            <a:ext cx="5640651" cy="4477555"/>
          </a:xfrm>
        </p:spPr>
      </p:pic>
      <p:pic>
        <p:nvPicPr>
          <p:cNvPr id="8" name="Content Placeholder 7">
            <a:extLst>
              <a:ext uri="{FF2B5EF4-FFF2-40B4-BE49-F238E27FC236}">
                <a16:creationId xmlns:a16="http://schemas.microsoft.com/office/drawing/2014/main" id="{EE81C170-9D6C-8070-4B2D-F547FDC161DF}"/>
              </a:ext>
            </a:extLst>
          </p:cNvPr>
          <p:cNvPicPr>
            <a:picLocks noGrp="1" noChangeAspect="1"/>
          </p:cNvPicPr>
          <p:nvPr>
            <p:ph sz="half" idx="1"/>
          </p:nvPr>
        </p:nvPicPr>
        <p:blipFill>
          <a:blip r:embed="rId3"/>
          <a:stretch>
            <a:fillRect/>
          </a:stretch>
        </p:blipFill>
        <p:spPr bwMode="auto">
          <a:xfrm>
            <a:off x="1269695" y="1278228"/>
            <a:ext cx="4918975" cy="4567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742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F2477-AECD-6FF4-829C-E8BD31790D4E}"/>
              </a:ext>
            </a:extLst>
          </p:cNvPr>
          <p:cNvSpPr>
            <a:spLocks noGrp="1"/>
          </p:cNvSpPr>
          <p:nvPr>
            <p:ph type="title"/>
          </p:nvPr>
        </p:nvSpPr>
        <p:spPr/>
        <p:txBody>
          <a:bodyPr/>
          <a:lstStyle/>
          <a:p>
            <a:r>
              <a:rPr lang="en-US" dirty="0"/>
              <a:t>FIELD TRIPS</a:t>
            </a:r>
          </a:p>
        </p:txBody>
      </p:sp>
      <p:pic>
        <p:nvPicPr>
          <p:cNvPr id="6" name="Content Placeholder 5">
            <a:extLst>
              <a:ext uri="{FF2B5EF4-FFF2-40B4-BE49-F238E27FC236}">
                <a16:creationId xmlns:a16="http://schemas.microsoft.com/office/drawing/2014/main" id="{28F77BC1-2C9C-64E0-6FC0-E7C654BA1174}"/>
              </a:ext>
            </a:extLst>
          </p:cNvPr>
          <p:cNvPicPr>
            <a:picLocks noGrp="1" noChangeAspect="1"/>
          </p:cNvPicPr>
          <p:nvPr>
            <p:ph sz="half" idx="1"/>
          </p:nvPr>
        </p:nvPicPr>
        <p:blipFill>
          <a:blip r:embed="rId2"/>
          <a:stretch>
            <a:fillRect/>
          </a:stretch>
        </p:blipFill>
        <p:spPr>
          <a:xfrm>
            <a:off x="785611" y="1828800"/>
            <a:ext cx="5488983" cy="4343400"/>
          </a:xfrm>
        </p:spPr>
      </p:pic>
      <p:pic>
        <p:nvPicPr>
          <p:cNvPr id="8" name="Content Placeholder 7">
            <a:extLst>
              <a:ext uri="{FF2B5EF4-FFF2-40B4-BE49-F238E27FC236}">
                <a16:creationId xmlns:a16="http://schemas.microsoft.com/office/drawing/2014/main" id="{5339F858-FD70-74D2-8372-D49D5924A4F0}"/>
              </a:ext>
            </a:extLst>
          </p:cNvPr>
          <p:cNvPicPr>
            <a:picLocks noGrp="1" noChangeAspect="1"/>
          </p:cNvPicPr>
          <p:nvPr>
            <p:ph sz="half" idx="2"/>
          </p:nvPr>
        </p:nvPicPr>
        <p:blipFill>
          <a:blip r:embed="rId3"/>
          <a:stretch>
            <a:fillRect/>
          </a:stretch>
        </p:blipFill>
        <p:spPr>
          <a:xfrm>
            <a:off x="6465194" y="1828800"/>
            <a:ext cx="4242495" cy="4343400"/>
          </a:xfrm>
        </p:spPr>
      </p:pic>
    </p:spTree>
    <p:extLst>
      <p:ext uri="{BB962C8B-B14F-4D97-AF65-F5344CB8AC3E}">
        <p14:creationId xmlns:p14="http://schemas.microsoft.com/office/powerpoint/2010/main" val="4224556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8E49D-7791-FAA1-8BE2-9BD1C0248FCE}"/>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323854EC-AFFE-D76F-F566-D402F90504F8}"/>
              </a:ext>
            </a:extLst>
          </p:cNvPr>
          <p:cNvPicPr>
            <a:picLocks noGrp="1" noChangeAspect="1"/>
          </p:cNvPicPr>
          <p:nvPr>
            <p:ph sz="half" idx="1"/>
          </p:nvPr>
        </p:nvPicPr>
        <p:blipFill>
          <a:blip r:embed="rId2"/>
          <a:stretch>
            <a:fillRect/>
          </a:stretch>
        </p:blipFill>
        <p:spPr>
          <a:xfrm>
            <a:off x="231821" y="685800"/>
            <a:ext cx="6042774" cy="5105400"/>
          </a:xfrm>
        </p:spPr>
      </p:pic>
      <p:pic>
        <p:nvPicPr>
          <p:cNvPr id="8" name="Content Placeholder 7">
            <a:extLst>
              <a:ext uri="{FF2B5EF4-FFF2-40B4-BE49-F238E27FC236}">
                <a16:creationId xmlns:a16="http://schemas.microsoft.com/office/drawing/2014/main" id="{3FDDEDA4-5035-1986-C550-9D9C8EB719AC}"/>
              </a:ext>
            </a:extLst>
          </p:cNvPr>
          <p:cNvPicPr>
            <a:picLocks noGrp="1" noChangeAspect="1"/>
          </p:cNvPicPr>
          <p:nvPr>
            <p:ph sz="half" idx="2"/>
          </p:nvPr>
        </p:nvPicPr>
        <p:blipFill>
          <a:blip r:embed="rId3"/>
          <a:stretch>
            <a:fillRect/>
          </a:stretch>
        </p:blipFill>
        <p:spPr>
          <a:xfrm>
            <a:off x="6274595" y="685800"/>
            <a:ext cx="5228429" cy="5105400"/>
          </a:xfrm>
        </p:spPr>
      </p:pic>
    </p:spTree>
    <p:extLst>
      <p:ext uri="{BB962C8B-B14F-4D97-AF65-F5344CB8AC3E}">
        <p14:creationId xmlns:p14="http://schemas.microsoft.com/office/powerpoint/2010/main" val="3485743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300C8-BE72-146E-7B52-2416210BC677}"/>
              </a:ext>
            </a:extLst>
          </p:cNvPr>
          <p:cNvSpPr>
            <a:spLocks noGrp="1"/>
          </p:cNvSpPr>
          <p:nvPr>
            <p:ph type="title"/>
          </p:nvPr>
        </p:nvSpPr>
        <p:spPr>
          <a:xfrm>
            <a:off x="1484311" y="685801"/>
            <a:ext cx="10018713" cy="705118"/>
          </a:xfrm>
        </p:spPr>
        <p:txBody>
          <a:bodyPr/>
          <a:lstStyle/>
          <a:p>
            <a:r>
              <a:rPr lang="en-US" dirty="0"/>
              <a:t>CHURCH SERVICES</a:t>
            </a:r>
          </a:p>
        </p:txBody>
      </p:sp>
      <p:pic>
        <p:nvPicPr>
          <p:cNvPr id="6" name="Content Placeholder 5">
            <a:extLst>
              <a:ext uri="{FF2B5EF4-FFF2-40B4-BE49-F238E27FC236}">
                <a16:creationId xmlns:a16="http://schemas.microsoft.com/office/drawing/2014/main" id="{25A901E0-D2C3-8343-8D30-5F051A77F52E}"/>
              </a:ext>
            </a:extLst>
          </p:cNvPr>
          <p:cNvPicPr>
            <a:picLocks noGrp="1" noChangeAspect="1"/>
          </p:cNvPicPr>
          <p:nvPr>
            <p:ph sz="half" idx="1"/>
          </p:nvPr>
        </p:nvPicPr>
        <p:blipFill>
          <a:blip r:embed="rId2"/>
          <a:stretch>
            <a:fillRect/>
          </a:stretch>
        </p:blipFill>
        <p:spPr>
          <a:xfrm>
            <a:off x="862885" y="1390919"/>
            <a:ext cx="5411709" cy="4400281"/>
          </a:xfrm>
        </p:spPr>
      </p:pic>
      <p:pic>
        <p:nvPicPr>
          <p:cNvPr id="8" name="Content Placeholder 7">
            <a:extLst>
              <a:ext uri="{FF2B5EF4-FFF2-40B4-BE49-F238E27FC236}">
                <a16:creationId xmlns:a16="http://schemas.microsoft.com/office/drawing/2014/main" id="{A3731824-25A4-DCF2-AB5A-2D18E153B5C4}"/>
              </a:ext>
            </a:extLst>
          </p:cNvPr>
          <p:cNvPicPr>
            <a:picLocks noGrp="1" noChangeAspect="1"/>
          </p:cNvPicPr>
          <p:nvPr>
            <p:ph sz="half" idx="2"/>
          </p:nvPr>
        </p:nvPicPr>
        <p:blipFill>
          <a:blip r:embed="rId3"/>
          <a:stretch>
            <a:fillRect/>
          </a:stretch>
        </p:blipFill>
        <p:spPr>
          <a:xfrm>
            <a:off x="6671256" y="1390919"/>
            <a:ext cx="3425244" cy="4400281"/>
          </a:xfrm>
        </p:spPr>
      </p:pic>
    </p:spTree>
    <p:extLst>
      <p:ext uri="{BB962C8B-B14F-4D97-AF65-F5344CB8AC3E}">
        <p14:creationId xmlns:p14="http://schemas.microsoft.com/office/powerpoint/2010/main" val="1677407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760ED-5C33-01AA-21FC-EF11F989D888}"/>
              </a:ext>
            </a:extLst>
          </p:cNvPr>
          <p:cNvSpPr>
            <a:spLocks noGrp="1"/>
          </p:cNvSpPr>
          <p:nvPr>
            <p:ph type="title"/>
          </p:nvPr>
        </p:nvSpPr>
        <p:spPr>
          <a:xfrm>
            <a:off x="1484311" y="685800"/>
            <a:ext cx="10018713" cy="679361"/>
          </a:xfrm>
        </p:spPr>
        <p:txBody>
          <a:bodyPr>
            <a:normAutofit fontScale="90000"/>
          </a:bodyPr>
          <a:lstStyle/>
          <a:p>
            <a:r>
              <a:rPr lang="en-US" dirty="0"/>
              <a:t>CLEANING</a:t>
            </a:r>
          </a:p>
        </p:txBody>
      </p:sp>
      <p:pic>
        <p:nvPicPr>
          <p:cNvPr id="6" name="Content Placeholder 5">
            <a:extLst>
              <a:ext uri="{FF2B5EF4-FFF2-40B4-BE49-F238E27FC236}">
                <a16:creationId xmlns:a16="http://schemas.microsoft.com/office/drawing/2014/main" id="{C05A7A25-3EA7-F647-DCB3-61F321238124}"/>
              </a:ext>
            </a:extLst>
          </p:cNvPr>
          <p:cNvPicPr>
            <a:picLocks noGrp="1" noChangeAspect="1"/>
          </p:cNvPicPr>
          <p:nvPr>
            <p:ph sz="half" idx="1"/>
          </p:nvPr>
        </p:nvPicPr>
        <p:blipFill>
          <a:blip r:embed="rId2"/>
          <a:stretch>
            <a:fillRect/>
          </a:stretch>
        </p:blipFill>
        <p:spPr>
          <a:xfrm>
            <a:off x="1944710" y="1495021"/>
            <a:ext cx="4151290" cy="4794921"/>
          </a:xfrm>
        </p:spPr>
      </p:pic>
      <p:pic>
        <p:nvPicPr>
          <p:cNvPr id="8" name="Content Placeholder 7">
            <a:extLst>
              <a:ext uri="{FF2B5EF4-FFF2-40B4-BE49-F238E27FC236}">
                <a16:creationId xmlns:a16="http://schemas.microsoft.com/office/drawing/2014/main" id="{3BC8AF4E-3A7D-7528-3F30-7F7ED89BB055}"/>
              </a:ext>
            </a:extLst>
          </p:cNvPr>
          <p:cNvPicPr>
            <a:picLocks noGrp="1" noChangeAspect="1"/>
          </p:cNvPicPr>
          <p:nvPr>
            <p:ph sz="half" idx="2"/>
          </p:nvPr>
        </p:nvPicPr>
        <p:blipFill>
          <a:blip r:embed="rId3"/>
          <a:stretch>
            <a:fillRect/>
          </a:stretch>
        </p:blipFill>
        <p:spPr>
          <a:xfrm>
            <a:off x="6426558" y="1365161"/>
            <a:ext cx="4711342" cy="4924781"/>
          </a:xfrm>
        </p:spPr>
      </p:pic>
    </p:spTree>
    <p:extLst>
      <p:ext uri="{BB962C8B-B14F-4D97-AF65-F5344CB8AC3E}">
        <p14:creationId xmlns:p14="http://schemas.microsoft.com/office/powerpoint/2010/main" val="2742898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51AFE-020B-BE84-6736-B26890BBD448}"/>
              </a:ext>
            </a:extLst>
          </p:cNvPr>
          <p:cNvSpPr>
            <a:spLocks noGrp="1"/>
          </p:cNvSpPr>
          <p:nvPr>
            <p:ph type="title"/>
          </p:nvPr>
        </p:nvSpPr>
        <p:spPr>
          <a:xfrm>
            <a:off x="1484311" y="685801"/>
            <a:ext cx="10018713" cy="666482"/>
          </a:xfrm>
        </p:spPr>
        <p:txBody>
          <a:bodyPr>
            <a:normAutofit fontScale="90000"/>
          </a:bodyPr>
          <a:lstStyle/>
          <a:p>
            <a:r>
              <a:rPr lang="en-US" dirty="0"/>
              <a:t>CREATIVITY</a:t>
            </a:r>
          </a:p>
        </p:txBody>
      </p:sp>
      <p:pic>
        <p:nvPicPr>
          <p:cNvPr id="6" name="Content Placeholder 5">
            <a:extLst>
              <a:ext uri="{FF2B5EF4-FFF2-40B4-BE49-F238E27FC236}">
                <a16:creationId xmlns:a16="http://schemas.microsoft.com/office/drawing/2014/main" id="{73EC1B80-368D-D60C-3F40-134018B5AF1F}"/>
              </a:ext>
            </a:extLst>
          </p:cNvPr>
          <p:cNvPicPr>
            <a:picLocks noGrp="1" noChangeAspect="1"/>
          </p:cNvPicPr>
          <p:nvPr>
            <p:ph sz="half" idx="1"/>
          </p:nvPr>
        </p:nvPicPr>
        <p:blipFill>
          <a:blip r:embed="rId2"/>
          <a:stretch>
            <a:fillRect/>
          </a:stretch>
        </p:blipFill>
        <p:spPr>
          <a:xfrm>
            <a:off x="1119188" y="1532586"/>
            <a:ext cx="4895056" cy="4258614"/>
          </a:xfrm>
        </p:spPr>
      </p:pic>
      <p:pic>
        <p:nvPicPr>
          <p:cNvPr id="8" name="Content Placeholder 7">
            <a:extLst>
              <a:ext uri="{FF2B5EF4-FFF2-40B4-BE49-F238E27FC236}">
                <a16:creationId xmlns:a16="http://schemas.microsoft.com/office/drawing/2014/main" id="{E502B402-2484-98DD-6DDD-62CD8525BF98}"/>
              </a:ext>
            </a:extLst>
          </p:cNvPr>
          <p:cNvPicPr>
            <a:picLocks noGrp="1" noChangeAspect="1"/>
          </p:cNvPicPr>
          <p:nvPr>
            <p:ph sz="half" idx="2"/>
          </p:nvPr>
        </p:nvPicPr>
        <p:blipFill>
          <a:blip r:embed="rId3"/>
          <a:stretch>
            <a:fillRect/>
          </a:stretch>
        </p:blipFill>
        <p:spPr>
          <a:xfrm>
            <a:off x="6503194" y="1532586"/>
            <a:ext cx="4895056" cy="4258614"/>
          </a:xfrm>
        </p:spPr>
      </p:pic>
    </p:spTree>
    <p:extLst>
      <p:ext uri="{BB962C8B-B14F-4D97-AF65-F5344CB8AC3E}">
        <p14:creationId xmlns:p14="http://schemas.microsoft.com/office/powerpoint/2010/main" val="80751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92653-5956-1F85-16FD-18C000725E27}"/>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8F83DA2-D5AA-E315-E2C3-F99EA7D8C770}"/>
              </a:ext>
            </a:extLst>
          </p:cNvPr>
          <p:cNvPicPr>
            <a:picLocks noGrp="1" noChangeAspect="1"/>
          </p:cNvPicPr>
          <p:nvPr>
            <p:ph sz="half" idx="1"/>
          </p:nvPr>
        </p:nvPicPr>
        <p:blipFill>
          <a:blip r:embed="rId2"/>
          <a:stretch>
            <a:fillRect/>
          </a:stretch>
        </p:blipFill>
        <p:spPr>
          <a:xfrm>
            <a:off x="688976" y="685800"/>
            <a:ext cx="5585618" cy="5105400"/>
          </a:xfrm>
        </p:spPr>
      </p:pic>
      <p:pic>
        <p:nvPicPr>
          <p:cNvPr id="8" name="Content Placeholder 7">
            <a:extLst>
              <a:ext uri="{FF2B5EF4-FFF2-40B4-BE49-F238E27FC236}">
                <a16:creationId xmlns:a16="http://schemas.microsoft.com/office/drawing/2014/main" id="{72818BBB-81AA-7BB0-E4A5-09B0D1E0F861}"/>
              </a:ext>
            </a:extLst>
          </p:cNvPr>
          <p:cNvPicPr>
            <a:picLocks noGrp="1" noChangeAspect="1"/>
          </p:cNvPicPr>
          <p:nvPr>
            <p:ph sz="half" idx="2"/>
          </p:nvPr>
        </p:nvPicPr>
        <p:blipFill>
          <a:blip r:embed="rId3"/>
          <a:stretch>
            <a:fillRect/>
          </a:stretch>
        </p:blipFill>
        <p:spPr>
          <a:xfrm>
            <a:off x="6711950" y="685800"/>
            <a:ext cx="4904794" cy="5105400"/>
          </a:xfrm>
        </p:spPr>
      </p:pic>
    </p:spTree>
    <p:extLst>
      <p:ext uri="{BB962C8B-B14F-4D97-AF65-F5344CB8AC3E}">
        <p14:creationId xmlns:p14="http://schemas.microsoft.com/office/powerpoint/2010/main" val="3761572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82352-DAE1-93E2-FA9E-006E79D736A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7733D2B-9117-9B5F-8457-F3AEA564B999}"/>
              </a:ext>
            </a:extLst>
          </p:cNvPr>
          <p:cNvPicPr>
            <a:picLocks noGrp="1" noChangeAspect="1"/>
          </p:cNvPicPr>
          <p:nvPr>
            <p:ph sz="half" idx="1"/>
          </p:nvPr>
        </p:nvPicPr>
        <p:blipFill>
          <a:blip r:embed="rId2"/>
          <a:stretch>
            <a:fillRect/>
          </a:stretch>
        </p:blipFill>
        <p:spPr>
          <a:xfrm>
            <a:off x="785611" y="811369"/>
            <a:ext cx="5486900" cy="4979831"/>
          </a:xfrm>
        </p:spPr>
      </p:pic>
      <p:pic>
        <p:nvPicPr>
          <p:cNvPr id="8" name="Content Placeholder 7">
            <a:extLst>
              <a:ext uri="{FF2B5EF4-FFF2-40B4-BE49-F238E27FC236}">
                <a16:creationId xmlns:a16="http://schemas.microsoft.com/office/drawing/2014/main" id="{3C529A89-074F-C978-8A0C-C7BAB96DBA7F}"/>
              </a:ext>
            </a:extLst>
          </p:cNvPr>
          <p:cNvPicPr>
            <a:picLocks noGrp="1" noChangeAspect="1"/>
          </p:cNvPicPr>
          <p:nvPr>
            <p:ph sz="half" idx="2"/>
          </p:nvPr>
        </p:nvPicPr>
        <p:blipFill>
          <a:blip r:embed="rId3"/>
          <a:stretch>
            <a:fillRect/>
          </a:stretch>
        </p:blipFill>
        <p:spPr>
          <a:xfrm>
            <a:off x="6503831" y="685800"/>
            <a:ext cx="4533363" cy="5105400"/>
          </a:xfrm>
        </p:spPr>
      </p:pic>
    </p:spTree>
    <p:extLst>
      <p:ext uri="{BB962C8B-B14F-4D97-AF65-F5344CB8AC3E}">
        <p14:creationId xmlns:p14="http://schemas.microsoft.com/office/powerpoint/2010/main" val="999617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F62B2-F1FA-4151-F83E-D84BFA5BE55E}"/>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057AF595-2812-C2A0-0313-E4CE237A774C}"/>
              </a:ext>
            </a:extLst>
          </p:cNvPr>
          <p:cNvPicPr>
            <a:picLocks noGrp="1" noChangeAspect="1"/>
          </p:cNvPicPr>
          <p:nvPr>
            <p:ph sz="half" idx="1"/>
          </p:nvPr>
        </p:nvPicPr>
        <p:blipFill>
          <a:blip r:embed="rId2"/>
          <a:stretch>
            <a:fillRect/>
          </a:stretch>
        </p:blipFill>
        <p:spPr>
          <a:xfrm>
            <a:off x="1210614" y="685799"/>
            <a:ext cx="4940939" cy="5636341"/>
          </a:xfrm>
        </p:spPr>
      </p:pic>
      <p:pic>
        <p:nvPicPr>
          <p:cNvPr id="8" name="Content Placeholder 7">
            <a:extLst>
              <a:ext uri="{FF2B5EF4-FFF2-40B4-BE49-F238E27FC236}">
                <a16:creationId xmlns:a16="http://schemas.microsoft.com/office/drawing/2014/main" id="{AF4EEAFF-9B16-F61E-8E55-8329AD7DF5ED}"/>
              </a:ext>
            </a:extLst>
          </p:cNvPr>
          <p:cNvPicPr>
            <a:picLocks noGrp="1" noChangeAspect="1"/>
          </p:cNvPicPr>
          <p:nvPr>
            <p:ph sz="half" idx="2"/>
          </p:nvPr>
        </p:nvPicPr>
        <p:blipFill>
          <a:blip r:embed="rId3"/>
          <a:stretch>
            <a:fillRect/>
          </a:stretch>
        </p:blipFill>
        <p:spPr>
          <a:xfrm>
            <a:off x="6151553" y="685800"/>
            <a:ext cx="4556136" cy="5636341"/>
          </a:xfrm>
        </p:spPr>
      </p:pic>
    </p:spTree>
    <p:extLst>
      <p:ext uri="{BB962C8B-B14F-4D97-AF65-F5344CB8AC3E}">
        <p14:creationId xmlns:p14="http://schemas.microsoft.com/office/powerpoint/2010/main" val="3867477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BD756-FC00-7FE6-0B1D-01F0A941040D}"/>
              </a:ext>
            </a:extLst>
          </p:cNvPr>
          <p:cNvSpPr>
            <a:spLocks noGrp="1"/>
          </p:cNvSpPr>
          <p:nvPr>
            <p:ph type="title"/>
          </p:nvPr>
        </p:nvSpPr>
        <p:spPr>
          <a:xfrm>
            <a:off x="1484311" y="685800"/>
            <a:ext cx="10018713" cy="769513"/>
          </a:xfrm>
        </p:spPr>
        <p:txBody>
          <a:bodyPr/>
          <a:lstStyle/>
          <a:p>
            <a:r>
              <a:rPr lang="en-US" dirty="0"/>
              <a:t>EXIBITIONS</a:t>
            </a:r>
          </a:p>
        </p:txBody>
      </p:sp>
      <p:pic>
        <p:nvPicPr>
          <p:cNvPr id="10" name="Content Placeholder 9">
            <a:extLst>
              <a:ext uri="{FF2B5EF4-FFF2-40B4-BE49-F238E27FC236}">
                <a16:creationId xmlns:a16="http://schemas.microsoft.com/office/drawing/2014/main" id="{836313F3-978A-27E5-0F67-A130FC3E2197}"/>
              </a:ext>
            </a:extLst>
          </p:cNvPr>
          <p:cNvPicPr>
            <a:picLocks noGrp="1" noChangeAspect="1"/>
          </p:cNvPicPr>
          <p:nvPr>
            <p:ph sz="half" idx="2"/>
          </p:nvPr>
        </p:nvPicPr>
        <p:blipFill>
          <a:blip r:embed="rId2"/>
          <a:stretch>
            <a:fillRect/>
          </a:stretch>
        </p:blipFill>
        <p:spPr>
          <a:xfrm>
            <a:off x="6478073" y="1700011"/>
            <a:ext cx="4920177" cy="4353059"/>
          </a:xfrm>
        </p:spPr>
      </p:pic>
      <p:pic>
        <p:nvPicPr>
          <p:cNvPr id="8" name="Content Placeholder 7">
            <a:extLst>
              <a:ext uri="{FF2B5EF4-FFF2-40B4-BE49-F238E27FC236}">
                <a16:creationId xmlns:a16="http://schemas.microsoft.com/office/drawing/2014/main" id="{AF1408F9-8B03-B43C-C373-C05BCA1DF96D}"/>
              </a:ext>
            </a:extLst>
          </p:cNvPr>
          <p:cNvPicPr>
            <a:picLocks noGrp="1" noChangeAspect="1"/>
          </p:cNvPicPr>
          <p:nvPr>
            <p:ph sz="half" idx="1"/>
          </p:nvPr>
        </p:nvPicPr>
        <p:blipFill>
          <a:blip r:embed="rId3"/>
          <a:stretch>
            <a:fillRect/>
          </a:stretch>
        </p:blipFill>
        <p:spPr>
          <a:xfrm>
            <a:off x="1171977" y="1700011"/>
            <a:ext cx="5102617" cy="4353059"/>
          </a:xfrm>
        </p:spPr>
      </p:pic>
    </p:spTree>
    <p:extLst>
      <p:ext uri="{BB962C8B-B14F-4D97-AF65-F5344CB8AC3E}">
        <p14:creationId xmlns:p14="http://schemas.microsoft.com/office/powerpoint/2010/main" val="876586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91FA-0312-384D-92EF-DA0D43D5DDBE}"/>
              </a:ext>
            </a:extLst>
          </p:cNvPr>
          <p:cNvSpPr>
            <a:spLocks noGrp="1"/>
          </p:cNvSpPr>
          <p:nvPr>
            <p:ph type="title"/>
          </p:nvPr>
        </p:nvSpPr>
        <p:spPr>
          <a:xfrm>
            <a:off x="1484311" y="685800"/>
            <a:ext cx="10018713" cy="949817"/>
          </a:xfrm>
        </p:spPr>
        <p:txBody>
          <a:bodyPr>
            <a:normAutofit fontScale="90000"/>
          </a:bodyPr>
          <a:lstStyle/>
          <a:p>
            <a:br>
              <a:rPr lang="en-US" sz="4000" b="1" dirty="0">
                <a:effectLst/>
                <a:latin typeface="Calibri" panose="020F0502020204030204" pitchFamily="34" charset="0"/>
                <a:ea typeface="Calibri" panose="020F0502020204030204" pitchFamily="34" charset="0"/>
                <a:cs typeface="Times New Roman" panose="02020603050405020304" pitchFamily="18" charset="0"/>
              </a:rPr>
            </a:br>
            <a:br>
              <a:rPr lang="en-US" sz="4000" b="1" dirty="0">
                <a:effectLst/>
                <a:latin typeface="Calibri" panose="020F0502020204030204" pitchFamily="34" charset="0"/>
                <a:ea typeface="Calibri" panose="020F0502020204030204" pitchFamily="34" charset="0"/>
                <a:cs typeface="Times New Roman" panose="02020603050405020304" pitchFamily="18" charset="0"/>
              </a:rPr>
            </a:br>
            <a:r>
              <a:rPr lang="en-US" sz="4900" b="1" dirty="0">
                <a:effectLst/>
                <a:latin typeface="Calibri" panose="020F0502020204030204" pitchFamily="34" charset="0"/>
                <a:ea typeface="Calibri" panose="020F0502020204030204" pitchFamily="34" charset="0"/>
                <a:cs typeface="Times New Roman" panose="02020603050405020304" pitchFamily="18" charset="0"/>
              </a:rPr>
              <a:t>Our school Plan </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br>
              <a:rPr lang="en-US" sz="4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87F80841-6935-C391-86DF-F43E8554130E}"/>
              </a:ext>
            </a:extLst>
          </p:cNvPr>
          <p:cNvSpPr>
            <a:spLocks noGrp="1"/>
          </p:cNvSpPr>
          <p:nvPr>
            <p:ph idx="1"/>
          </p:nvPr>
        </p:nvSpPr>
        <p:spPr>
          <a:xfrm>
            <a:off x="1484310" y="1352283"/>
            <a:ext cx="10018713" cy="4438918"/>
          </a:xfrm>
        </p:spPr>
        <p:txBody>
          <a:bodyPr/>
          <a:lstStyle/>
          <a:p>
            <a:pPr marL="342900" marR="0" lvl="0" indent="-342900" algn="just">
              <a:lnSpc>
                <a:spcPct val="107000"/>
              </a:lnSpc>
              <a:spcBef>
                <a:spcPts val="0"/>
              </a:spcBef>
              <a:spcAft>
                <a:spcPts val="0"/>
              </a:spcAft>
              <a:buFont typeface="Symbol" panose="05050102010706020507" pitchFamily="18" charset="2"/>
              <a:buChar char=""/>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Creating modern school with distinctive Christianity perspective. </a:t>
            </a:r>
          </a:p>
          <a:p>
            <a:pPr marL="342900" marR="0" lvl="0" indent="-342900" algn="just">
              <a:lnSpc>
                <a:spcPct val="107000"/>
              </a:lnSpc>
              <a:spcBef>
                <a:spcPts val="0"/>
              </a:spcBef>
              <a:spcAft>
                <a:spcPts val="0"/>
              </a:spcAft>
              <a:buFont typeface="Symbol" panose="05050102010706020507" pitchFamily="18" charset="2"/>
              <a:buChar char=""/>
            </a:pPr>
            <a:r>
              <a:rPr lang="en-US" sz="3200" dirty="0">
                <a:latin typeface="Times New Roman" panose="02020603050405020304" pitchFamily="18" charset="0"/>
                <a:ea typeface="Calibri" panose="020F0502020204030204" pitchFamily="34" charset="0"/>
                <a:cs typeface="Times New Roman" panose="02020603050405020304" pitchFamily="18" charset="0"/>
              </a:rPr>
              <a:t>Create life long learners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Improving quality of education and performance at national examinations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Creating a modern school that will attract and retain both staff and learners.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44364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D3435-1F33-1744-61EE-9A53668CFCE1}"/>
              </a:ext>
            </a:extLst>
          </p:cNvPr>
          <p:cNvSpPr>
            <a:spLocks noGrp="1"/>
          </p:cNvSpPr>
          <p:nvPr>
            <p:ph type="title"/>
          </p:nvPr>
        </p:nvSpPr>
        <p:spPr/>
        <p:txBody>
          <a:bodyPr/>
          <a:lstStyle/>
          <a:p>
            <a:endParaRPr lang="en-US"/>
          </a:p>
        </p:txBody>
      </p:sp>
      <p:pic>
        <p:nvPicPr>
          <p:cNvPr id="14" name="Content Placeholder 13">
            <a:extLst>
              <a:ext uri="{FF2B5EF4-FFF2-40B4-BE49-F238E27FC236}">
                <a16:creationId xmlns:a16="http://schemas.microsoft.com/office/drawing/2014/main" id="{7B9A720F-1F1E-6E9E-F915-2AA4DCE0F809}"/>
              </a:ext>
            </a:extLst>
          </p:cNvPr>
          <p:cNvPicPr>
            <a:picLocks noGrp="1" noChangeAspect="1"/>
          </p:cNvPicPr>
          <p:nvPr>
            <p:ph sz="half" idx="1"/>
          </p:nvPr>
        </p:nvPicPr>
        <p:blipFill>
          <a:blip r:embed="rId2"/>
          <a:stretch>
            <a:fillRect/>
          </a:stretch>
        </p:blipFill>
        <p:spPr>
          <a:xfrm>
            <a:off x="1754768" y="924059"/>
            <a:ext cx="4099723" cy="5009881"/>
          </a:xfrm>
        </p:spPr>
      </p:pic>
      <p:pic>
        <p:nvPicPr>
          <p:cNvPr id="28" name="Content Placeholder 27">
            <a:extLst>
              <a:ext uri="{FF2B5EF4-FFF2-40B4-BE49-F238E27FC236}">
                <a16:creationId xmlns:a16="http://schemas.microsoft.com/office/drawing/2014/main" id="{02DD9C24-2641-EB8F-AD12-45FA7101F08B}"/>
              </a:ext>
            </a:extLst>
          </p:cNvPr>
          <p:cNvPicPr>
            <a:picLocks noGrp="1" noChangeAspect="1"/>
          </p:cNvPicPr>
          <p:nvPr>
            <p:ph sz="half" idx="2"/>
          </p:nvPr>
        </p:nvPicPr>
        <p:blipFill>
          <a:blip r:embed="rId3"/>
          <a:stretch>
            <a:fillRect/>
          </a:stretch>
        </p:blipFill>
        <p:spPr>
          <a:xfrm>
            <a:off x="6124947" y="924058"/>
            <a:ext cx="5648533" cy="4867141"/>
          </a:xfrm>
        </p:spPr>
      </p:pic>
    </p:spTree>
    <p:extLst>
      <p:ext uri="{BB962C8B-B14F-4D97-AF65-F5344CB8AC3E}">
        <p14:creationId xmlns:p14="http://schemas.microsoft.com/office/powerpoint/2010/main" val="4232979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2C6E9-B8A3-F474-1CD6-AD0E66C601C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81BD220-F404-F9F3-55AA-F0C3304A2842}"/>
              </a:ext>
            </a:extLst>
          </p:cNvPr>
          <p:cNvPicPr>
            <a:picLocks noGrp="1" noChangeAspect="1"/>
          </p:cNvPicPr>
          <p:nvPr>
            <p:ph idx="1"/>
          </p:nvPr>
        </p:nvPicPr>
        <p:blipFill>
          <a:blip r:embed="rId2"/>
          <a:stretch>
            <a:fillRect/>
          </a:stretch>
        </p:blipFill>
        <p:spPr>
          <a:xfrm>
            <a:off x="1363626" y="563551"/>
            <a:ext cx="9145535" cy="5911201"/>
          </a:xfrm>
        </p:spPr>
      </p:pic>
    </p:spTree>
    <p:extLst>
      <p:ext uri="{BB962C8B-B14F-4D97-AF65-F5344CB8AC3E}">
        <p14:creationId xmlns:p14="http://schemas.microsoft.com/office/powerpoint/2010/main" val="3411427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EE80C-0532-BC85-A804-93A3E1026CF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D18D26C-C404-3E99-E137-68E4B74A22E3}"/>
              </a:ext>
            </a:extLst>
          </p:cNvPr>
          <p:cNvPicPr>
            <a:picLocks noGrp="1" noChangeAspect="1"/>
          </p:cNvPicPr>
          <p:nvPr>
            <p:ph idx="1"/>
          </p:nvPr>
        </p:nvPicPr>
        <p:blipFill>
          <a:blip r:embed="rId2"/>
          <a:stretch>
            <a:fillRect/>
          </a:stretch>
        </p:blipFill>
        <p:spPr>
          <a:xfrm>
            <a:off x="2002127" y="509430"/>
            <a:ext cx="8494154" cy="5662770"/>
          </a:xfrm>
        </p:spPr>
      </p:pic>
    </p:spTree>
    <p:extLst>
      <p:ext uri="{BB962C8B-B14F-4D97-AF65-F5344CB8AC3E}">
        <p14:creationId xmlns:p14="http://schemas.microsoft.com/office/powerpoint/2010/main" val="486604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423B2-7734-821C-42B6-18ACC90A8ECB}"/>
              </a:ext>
            </a:extLst>
          </p:cNvPr>
          <p:cNvSpPr>
            <a:spLocks noGrp="1"/>
          </p:cNvSpPr>
          <p:nvPr>
            <p:ph type="title"/>
          </p:nvPr>
        </p:nvSpPr>
        <p:spPr>
          <a:xfrm>
            <a:off x="1484311" y="685801"/>
            <a:ext cx="10018713" cy="872544"/>
          </a:xfrm>
        </p:spPr>
        <p:txBody>
          <a:bodyPr/>
          <a:lstStyle/>
          <a:p>
            <a:endParaRPr lang="en-US" dirty="0"/>
          </a:p>
        </p:txBody>
      </p:sp>
      <p:pic>
        <p:nvPicPr>
          <p:cNvPr id="5" name="Content Placeholder 4">
            <a:extLst>
              <a:ext uri="{FF2B5EF4-FFF2-40B4-BE49-F238E27FC236}">
                <a16:creationId xmlns:a16="http://schemas.microsoft.com/office/drawing/2014/main" id="{CD05030E-CA98-E9DA-DA6E-CB43B9661AF3}"/>
              </a:ext>
            </a:extLst>
          </p:cNvPr>
          <p:cNvPicPr>
            <a:picLocks noGrp="1" noChangeAspect="1"/>
          </p:cNvPicPr>
          <p:nvPr>
            <p:ph idx="1"/>
          </p:nvPr>
        </p:nvPicPr>
        <p:blipFill>
          <a:blip r:embed="rId2"/>
          <a:stretch>
            <a:fillRect/>
          </a:stretch>
        </p:blipFill>
        <p:spPr>
          <a:xfrm>
            <a:off x="1378038" y="366941"/>
            <a:ext cx="10238705" cy="6159667"/>
          </a:xfrm>
        </p:spPr>
      </p:pic>
    </p:spTree>
    <p:extLst>
      <p:ext uri="{BB962C8B-B14F-4D97-AF65-F5344CB8AC3E}">
        <p14:creationId xmlns:p14="http://schemas.microsoft.com/office/powerpoint/2010/main" val="870805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4104C-E1AF-5938-DDCC-0520715D9623}"/>
              </a:ext>
            </a:extLst>
          </p:cNvPr>
          <p:cNvSpPr>
            <a:spLocks noGrp="1"/>
          </p:cNvSpPr>
          <p:nvPr>
            <p:ph type="title"/>
          </p:nvPr>
        </p:nvSpPr>
        <p:spPr>
          <a:xfrm>
            <a:off x="1484312" y="685800"/>
            <a:ext cx="3549121" cy="576330"/>
          </a:xfrm>
        </p:spPr>
        <p:txBody>
          <a:bodyPr>
            <a:normAutofit fontScale="90000"/>
          </a:bodyPr>
          <a:lstStyle/>
          <a:p>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Our Core Values</a:t>
            </a:r>
            <a:endParaRPr lang="en-US" sz="3200" dirty="0"/>
          </a:p>
        </p:txBody>
      </p:sp>
      <p:pic>
        <p:nvPicPr>
          <p:cNvPr id="6" name="Content Placeholder 5">
            <a:extLst>
              <a:ext uri="{FF2B5EF4-FFF2-40B4-BE49-F238E27FC236}">
                <a16:creationId xmlns:a16="http://schemas.microsoft.com/office/drawing/2014/main" id="{BC9CE433-5360-E175-2622-7E18E1A637B6}"/>
              </a:ext>
            </a:extLst>
          </p:cNvPr>
          <p:cNvPicPr>
            <a:picLocks noGrp="1" noChangeAspect="1"/>
          </p:cNvPicPr>
          <p:nvPr>
            <p:ph idx="1"/>
          </p:nvPr>
        </p:nvPicPr>
        <p:blipFill>
          <a:blip r:embed="rId2"/>
          <a:stretch>
            <a:fillRect/>
          </a:stretch>
        </p:blipFill>
        <p:spPr>
          <a:xfrm>
            <a:off x="5262563" y="1158346"/>
            <a:ext cx="6240462" cy="4160308"/>
          </a:xfrm>
        </p:spPr>
      </p:pic>
      <p:sp>
        <p:nvSpPr>
          <p:cNvPr id="4" name="Text Placeholder 3">
            <a:extLst>
              <a:ext uri="{FF2B5EF4-FFF2-40B4-BE49-F238E27FC236}">
                <a16:creationId xmlns:a16="http://schemas.microsoft.com/office/drawing/2014/main" id="{D70E9076-9298-3558-4D4D-B586BC8F10DE}"/>
              </a:ext>
            </a:extLst>
          </p:cNvPr>
          <p:cNvSpPr>
            <a:spLocks noGrp="1"/>
          </p:cNvSpPr>
          <p:nvPr>
            <p:ph type="body" sz="half" idx="2"/>
          </p:nvPr>
        </p:nvSpPr>
        <p:spPr>
          <a:xfrm>
            <a:off x="1484312" y="1429555"/>
            <a:ext cx="3549121" cy="3371045"/>
          </a:xfrm>
        </p:spPr>
        <p:txBody>
          <a:bodyPr/>
          <a:lstStyle/>
          <a:p>
            <a:pPr marL="342900" marR="0" lvl="0" indent="-342900" algn="just">
              <a:lnSpc>
                <a:spcPct val="107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Trust</a:t>
            </a:r>
          </a:p>
          <a:p>
            <a:pPr marL="342900" marR="0" lvl="0" indent="-342900" algn="just">
              <a:lnSpc>
                <a:spcPct val="107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Responsibility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Respect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Collaboration</a:t>
            </a:r>
          </a:p>
          <a:p>
            <a:pPr marL="342900" marR="0" lvl="0" indent="-342900" algn="just">
              <a:lnSpc>
                <a:spcPct val="107000"/>
              </a:lnSpc>
              <a:spcBef>
                <a:spcPts val="0"/>
              </a:spcBef>
              <a:spcAft>
                <a:spcPts val="0"/>
              </a:spcAft>
              <a:buFont typeface="Symbol" panose="05050102010706020507" pitchFamily="18" charset="2"/>
              <a:buChar char=""/>
            </a:pPr>
            <a:r>
              <a:rPr lang="en-US" sz="2400" dirty="0">
                <a:latin typeface="Times New Roman" panose="02020603050405020304" pitchFamily="18" charset="0"/>
                <a:cs typeface="Times New Roman" panose="02020603050405020304" pitchFamily="18" charset="0"/>
              </a:rPr>
              <a:t>Accountability</a:t>
            </a:r>
            <a:r>
              <a:rPr lang="en-US" sz="1600" b="1" dirty="0">
                <a:latin typeface="Times New Roman" panose="02020603050405020304" pitchFamily="18" charset="0"/>
                <a:cs typeface="Times New Roman" panose="02020603050405020304" pitchFamily="18" charset="0"/>
              </a:rPr>
              <a:t> </a:t>
            </a:r>
            <a:endParaRPr lang="en-US" dirty="0"/>
          </a:p>
          <a:p>
            <a:endParaRPr lang="en-US" dirty="0"/>
          </a:p>
        </p:txBody>
      </p:sp>
    </p:spTree>
    <p:extLst>
      <p:ext uri="{BB962C8B-B14F-4D97-AF65-F5344CB8AC3E}">
        <p14:creationId xmlns:p14="http://schemas.microsoft.com/office/powerpoint/2010/main" val="1074304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8BE3D-5710-8BAE-F9B2-A9DED37AF46B}"/>
              </a:ext>
            </a:extLst>
          </p:cNvPr>
          <p:cNvSpPr>
            <a:spLocks noGrp="1"/>
          </p:cNvSpPr>
          <p:nvPr>
            <p:ph type="title"/>
          </p:nvPr>
        </p:nvSpPr>
        <p:spPr>
          <a:xfrm>
            <a:off x="1484311" y="685800"/>
            <a:ext cx="10018713" cy="924059"/>
          </a:xfrm>
        </p:spPr>
        <p:txBody>
          <a:bodyPr>
            <a:normAutofit/>
          </a:bodyPr>
          <a:lstStyle/>
          <a:p>
            <a:r>
              <a:rPr lang="en-US" sz="4400" b="1" dirty="0"/>
              <a:t>Enrollment  </a:t>
            </a:r>
          </a:p>
        </p:txBody>
      </p:sp>
      <p:sp>
        <p:nvSpPr>
          <p:cNvPr id="3" name="Content Placeholder 2">
            <a:extLst>
              <a:ext uri="{FF2B5EF4-FFF2-40B4-BE49-F238E27FC236}">
                <a16:creationId xmlns:a16="http://schemas.microsoft.com/office/drawing/2014/main" id="{0DA3480F-A28E-2806-7773-672B86E17C08}"/>
              </a:ext>
            </a:extLst>
          </p:cNvPr>
          <p:cNvSpPr>
            <a:spLocks noGrp="1"/>
          </p:cNvSpPr>
          <p:nvPr>
            <p:ph idx="1"/>
          </p:nvPr>
        </p:nvSpPr>
        <p:spPr>
          <a:xfrm>
            <a:off x="1484310" y="1378039"/>
            <a:ext cx="10018713" cy="4413161"/>
          </a:xfrm>
        </p:spPr>
        <p:txBody>
          <a:bodyPr>
            <a:normAutofit/>
          </a:bodyPr>
          <a:lstStyle/>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The school started with 106 </a:t>
            </a:r>
            <a:r>
              <a:rPr lang="en-US" sz="2800" dirty="0">
                <a:latin typeface="Times New Roman" panose="02020603050405020304" pitchFamily="18" charset="0"/>
                <a:ea typeface="Calibri" panose="020F0502020204030204" pitchFamily="34" charset="0"/>
                <a:cs typeface="Times New Roman" panose="02020603050405020304" pitchFamily="18" charset="0"/>
              </a:rPr>
              <a:t>learner</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s in Pre school and 111 </a:t>
            </a:r>
            <a:r>
              <a:rPr lang="en-US" sz="2800" dirty="0">
                <a:latin typeface="Times New Roman" panose="02020603050405020304" pitchFamily="18" charset="0"/>
                <a:ea typeface="Calibri" panose="020F0502020204030204" pitchFamily="34" charset="0"/>
                <a:cs typeface="Times New Roman" panose="02020603050405020304" pitchFamily="18" charset="0"/>
              </a:rPr>
              <a:t>learner</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s  in  Primary Grade 1 and 2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Calibri" panose="020F0502020204030204" pitchFamily="34" charset="0"/>
              </a:rPr>
              <a:t>Currently we have a total of  1,326 and learners, </a:t>
            </a:r>
            <a:r>
              <a:rPr lang="en-US" sz="2800" dirty="0">
                <a:latin typeface="Times New Roman" panose="02020603050405020304" pitchFamily="18" charset="0"/>
                <a:ea typeface="Calibri" panose="020F0502020204030204" pitchFamily="34" charset="0"/>
              </a:rPr>
              <a:t>359 </a:t>
            </a:r>
            <a:r>
              <a:rPr lang="en-US" sz="2800" dirty="0">
                <a:latin typeface="Times New Roman" panose="02020603050405020304" pitchFamily="18" charset="0"/>
                <a:ea typeface="Calibri" panose="020F0502020204030204" pitchFamily="34" charset="0"/>
                <a:cs typeface="Times New Roman" panose="02020603050405020304" pitchFamily="18" charset="0"/>
              </a:rPr>
              <a:t>learner</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s</a:t>
            </a:r>
            <a:r>
              <a:rPr lang="en-US" sz="2800" dirty="0">
                <a:effectLst/>
                <a:latin typeface="Times New Roman" panose="02020603050405020304" pitchFamily="18" charset="0"/>
                <a:ea typeface="Calibri" panose="020F0502020204030204" pitchFamily="34" charset="0"/>
              </a:rPr>
              <a:t> in Pre School and 967 </a:t>
            </a:r>
            <a:r>
              <a:rPr lang="en-US" sz="2800" dirty="0">
                <a:latin typeface="Times New Roman" panose="02020603050405020304" pitchFamily="18" charset="0"/>
                <a:ea typeface="Calibri" panose="020F0502020204030204" pitchFamily="34" charset="0"/>
                <a:cs typeface="Times New Roman" panose="02020603050405020304" pitchFamily="18" charset="0"/>
              </a:rPr>
              <a:t>learner</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s</a:t>
            </a:r>
            <a:r>
              <a:rPr lang="en-US" sz="2800" dirty="0">
                <a:effectLst/>
                <a:latin typeface="Times New Roman" panose="02020603050405020304" pitchFamily="18" charset="0"/>
                <a:ea typeface="Calibri" panose="020F0502020204030204" pitchFamily="34" charset="0"/>
              </a:rPr>
              <a:t> in Primary school with Grade 1 – 7 to date.</a:t>
            </a:r>
          </a:p>
          <a:p>
            <a:r>
              <a:rPr lang="en-US" sz="2800" dirty="0">
                <a:latin typeface="Times New Roman" panose="02020603050405020304" pitchFamily="18" charset="0"/>
                <a:ea typeface="Calibri" panose="020F0502020204030204" pitchFamily="34" charset="0"/>
              </a:rPr>
              <a:t>We provide education to orphans 38 from the </a:t>
            </a:r>
            <a:r>
              <a:rPr lang="en-US" sz="2800">
                <a:latin typeface="Times New Roman" panose="02020603050405020304" pitchFamily="18" charset="0"/>
                <a:ea typeface="Calibri" panose="020F0502020204030204" pitchFamily="34" charset="0"/>
              </a:rPr>
              <a:t>church children’s </a:t>
            </a:r>
            <a:r>
              <a:rPr lang="en-US" sz="2800" dirty="0">
                <a:latin typeface="Times New Roman" panose="02020603050405020304" pitchFamily="18" charset="0"/>
                <a:ea typeface="Calibri" panose="020F0502020204030204" pitchFamily="34" charset="0"/>
              </a:rPr>
              <a:t>home and 15 children living in challenging conditions in the community surrounding our school</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78131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26F9-37BD-415F-C70C-B1E5E737A757}"/>
              </a:ext>
            </a:extLst>
          </p:cNvPr>
          <p:cNvSpPr>
            <a:spLocks noGrp="1"/>
          </p:cNvSpPr>
          <p:nvPr>
            <p:ph type="title"/>
          </p:nvPr>
        </p:nvSpPr>
        <p:spPr>
          <a:xfrm>
            <a:off x="1484312" y="257577"/>
            <a:ext cx="3549121" cy="656823"/>
          </a:xfrm>
        </p:spPr>
        <p:txBody>
          <a:bodyPr>
            <a:normAutofit/>
          </a:bodyPr>
          <a:lstStyle/>
          <a:p>
            <a:r>
              <a:rPr lang="en-US" sz="2800" dirty="0"/>
              <a:t>Spiritual services</a:t>
            </a:r>
          </a:p>
        </p:txBody>
      </p:sp>
      <p:pic>
        <p:nvPicPr>
          <p:cNvPr id="6" name="Content Placeholder 5">
            <a:extLst>
              <a:ext uri="{FF2B5EF4-FFF2-40B4-BE49-F238E27FC236}">
                <a16:creationId xmlns:a16="http://schemas.microsoft.com/office/drawing/2014/main" id="{7506CB1D-15B7-7ABA-BCB2-8EAB0C9FA273}"/>
              </a:ext>
            </a:extLst>
          </p:cNvPr>
          <p:cNvPicPr>
            <a:picLocks noGrp="1" noChangeAspect="1"/>
          </p:cNvPicPr>
          <p:nvPr>
            <p:ph idx="1"/>
          </p:nvPr>
        </p:nvPicPr>
        <p:blipFill>
          <a:blip r:embed="rId2"/>
          <a:stretch>
            <a:fillRect/>
          </a:stretch>
        </p:blipFill>
        <p:spPr>
          <a:xfrm>
            <a:off x="5842000" y="1130687"/>
            <a:ext cx="6240463" cy="4015602"/>
          </a:xfrm>
        </p:spPr>
      </p:pic>
      <p:sp>
        <p:nvSpPr>
          <p:cNvPr id="4" name="Text Placeholder 3">
            <a:extLst>
              <a:ext uri="{FF2B5EF4-FFF2-40B4-BE49-F238E27FC236}">
                <a16:creationId xmlns:a16="http://schemas.microsoft.com/office/drawing/2014/main" id="{27789963-83E1-D9CB-2F34-54F6899A08E5}"/>
              </a:ext>
            </a:extLst>
          </p:cNvPr>
          <p:cNvSpPr>
            <a:spLocks noGrp="1"/>
          </p:cNvSpPr>
          <p:nvPr>
            <p:ph type="body" sz="half" idx="2"/>
          </p:nvPr>
        </p:nvSpPr>
        <p:spPr>
          <a:xfrm>
            <a:off x="1313644" y="914399"/>
            <a:ext cx="4211393" cy="5686023"/>
          </a:xfrm>
        </p:spPr>
        <p:txBody>
          <a:bodyPr>
            <a:normAutofit/>
          </a:bodyPr>
          <a:lstStyle/>
          <a:p>
            <a:pPr marL="342900" indent="-342900" algn="l">
              <a:buFont typeface="Wingdings" panose="05000000000000000000" pitchFamily="2" charset="2"/>
              <a:buChar char="§"/>
            </a:pPr>
            <a:r>
              <a:rPr lang="en-US" sz="2000" dirty="0"/>
              <a:t>Opening and closing school service</a:t>
            </a:r>
          </a:p>
          <a:p>
            <a:pPr marL="342900" indent="-342900" algn="l">
              <a:buFont typeface="Wingdings" panose="05000000000000000000" pitchFamily="2" charset="2"/>
              <a:buChar char="§"/>
            </a:pPr>
            <a:r>
              <a:rPr lang="en-US" sz="2000" dirty="0"/>
              <a:t>Staff morning service</a:t>
            </a:r>
          </a:p>
          <a:p>
            <a:pPr marL="342900" indent="-342900" algn="l">
              <a:buFont typeface="Wingdings" panose="05000000000000000000" pitchFamily="2" charset="2"/>
              <a:buChar char="§"/>
            </a:pPr>
            <a:r>
              <a:rPr lang="en-US" sz="2000" dirty="0"/>
              <a:t>Weekly church service lead by Learners</a:t>
            </a:r>
          </a:p>
          <a:p>
            <a:pPr marL="342900" indent="-342900" algn="l">
              <a:buFont typeface="Wingdings" panose="05000000000000000000" pitchFamily="2" charset="2"/>
              <a:buChar char="§"/>
            </a:pPr>
            <a:r>
              <a:rPr lang="en-US" sz="2000" dirty="0"/>
              <a:t>Class wise church service twice a year</a:t>
            </a:r>
          </a:p>
          <a:p>
            <a:pPr marL="342900" indent="-342900" algn="l">
              <a:buFont typeface="Wingdings" panose="05000000000000000000" pitchFamily="2" charset="2"/>
              <a:buChar char="§"/>
            </a:pPr>
            <a:r>
              <a:rPr lang="en-US" sz="2000" dirty="0"/>
              <a:t>Spiritual services for both learner and parent</a:t>
            </a:r>
          </a:p>
          <a:p>
            <a:pPr marL="342900" indent="-342900" algn="l">
              <a:buFont typeface="Wingdings" panose="05000000000000000000" pitchFamily="2" charset="2"/>
              <a:buChar char="§"/>
            </a:pPr>
            <a:r>
              <a:rPr lang="en-US" sz="2000" dirty="0"/>
              <a:t>Staff church services every quarter</a:t>
            </a:r>
          </a:p>
          <a:p>
            <a:pPr marL="342900" indent="-342900" algn="l">
              <a:buFont typeface="Wingdings" panose="05000000000000000000" pitchFamily="2" charset="2"/>
              <a:buChar char="§"/>
            </a:pPr>
            <a:r>
              <a:rPr lang="en-US" sz="2000" dirty="0"/>
              <a:t>Pupils praise and worship choir</a:t>
            </a:r>
          </a:p>
          <a:p>
            <a:pPr marL="342900" indent="-342900" algn="l">
              <a:buFont typeface="Wingdings" panose="05000000000000000000" pitchFamily="2" charset="2"/>
              <a:buChar char="§"/>
            </a:pPr>
            <a:r>
              <a:rPr lang="en-US" sz="2000" dirty="0"/>
              <a:t>Staff choir</a:t>
            </a:r>
          </a:p>
          <a:p>
            <a:pPr marL="342900" indent="-342900" algn="l">
              <a:buFont typeface="Wingdings" panose="05000000000000000000" pitchFamily="2" charset="2"/>
              <a:buChar char="§"/>
            </a:pPr>
            <a:r>
              <a:rPr lang="en-US" sz="2000" dirty="0"/>
              <a:t>The whole school community attends these spiritual services</a:t>
            </a:r>
          </a:p>
          <a:p>
            <a:pPr algn="l"/>
            <a:endParaRPr lang="en-US" dirty="0"/>
          </a:p>
        </p:txBody>
      </p:sp>
    </p:spTree>
    <p:extLst>
      <p:ext uri="{BB962C8B-B14F-4D97-AF65-F5344CB8AC3E}">
        <p14:creationId xmlns:p14="http://schemas.microsoft.com/office/powerpoint/2010/main" val="3790569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AADB7-6293-9DA5-520E-5B440F66C5B1}"/>
              </a:ext>
            </a:extLst>
          </p:cNvPr>
          <p:cNvSpPr>
            <a:spLocks noGrp="1"/>
          </p:cNvSpPr>
          <p:nvPr>
            <p:ph type="title"/>
          </p:nvPr>
        </p:nvSpPr>
        <p:spPr>
          <a:xfrm>
            <a:off x="1484311" y="685800"/>
            <a:ext cx="10018713" cy="679361"/>
          </a:xfrm>
        </p:spPr>
        <p:txBody>
          <a:bodyPr>
            <a:normAutofit/>
          </a:bodyPr>
          <a:lstStyle/>
          <a:p>
            <a:r>
              <a:rPr lang="en-US" sz="2800" b="1" dirty="0"/>
              <a:t>JERUSALEM MORAL VALUES</a:t>
            </a:r>
          </a:p>
        </p:txBody>
      </p:sp>
      <p:sp>
        <p:nvSpPr>
          <p:cNvPr id="3" name="Content Placeholder 2">
            <a:extLst>
              <a:ext uri="{FF2B5EF4-FFF2-40B4-BE49-F238E27FC236}">
                <a16:creationId xmlns:a16="http://schemas.microsoft.com/office/drawing/2014/main" id="{8E0CD3BF-BC37-3D3C-E977-84E8CCF0894D}"/>
              </a:ext>
            </a:extLst>
          </p:cNvPr>
          <p:cNvSpPr>
            <a:spLocks noGrp="1"/>
          </p:cNvSpPr>
          <p:nvPr>
            <p:ph idx="1"/>
          </p:nvPr>
        </p:nvSpPr>
        <p:spPr>
          <a:xfrm>
            <a:off x="1484310" y="1223493"/>
            <a:ext cx="10018713" cy="4567707"/>
          </a:xfrm>
        </p:spPr>
        <p:txBody>
          <a:bodyPr>
            <a:normAutofit fontScale="92500"/>
          </a:bodyPr>
          <a:lstStyle/>
          <a:p>
            <a:pPr marL="0" marR="0" indent="0" algn="just">
              <a:lnSpc>
                <a:spcPct val="107000"/>
              </a:lnSpc>
              <a:spcBef>
                <a:spcPts val="0"/>
              </a:spcBef>
              <a:spcAft>
                <a:spcPts val="80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Through church services, moral values of our school work alongside with the school motto (Academic and Moral excellence) Pupils are expected to demonstrate these morals everywhere  and every time in there life.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Integrity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 tell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Confidence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 can try and do many things with out fear.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Respect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Respect yourself and everyone else.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Creativity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 have many different ways of doing things.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Curiosity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 want to know more about the world.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Appreciation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 am thankful for the wonders of the world.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Caring: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Caring is sharing.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Thinker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 use my  power of mind to understand.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Risk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Taker</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always do what I cannot do so that I can learn.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Communicator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  share my Ideas with others.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Responsibility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 choose the right thing to do in the right time.</a:t>
            </a:r>
          </a:p>
          <a:p>
            <a:pPr marL="342900" marR="0" lvl="0" indent="-342900" algn="just">
              <a:lnSpc>
                <a:spcPct val="107000"/>
              </a:lnSpc>
              <a:spcBef>
                <a:spcPts val="0"/>
              </a:spcBef>
              <a:spcAft>
                <a:spcPts val="800"/>
              </a:spcAft>
              <a:buFont typeface="Symbol" panose="05050102010706020507" pitchFamily="18" charset="2"/>
              <a:buChar char=""/>
            </a:pPr>
            <a:r>
              <a:rPr lang="en-US" sz="1800" b="1" dirty="0">
                <a:effectLst/>
                <a:latin typeface="Times New Roman" panose="02020603050405020304" pitchFamily="18" charset="0"/>
                <a:ea typeface="Calibri" panose="020F0502020204030204" pitchFamily="34" charset="0"/>
              </a:rPr>
              <a:t>Trust</a:t>
            </a:r>
            <a:r>
              <a:rPr lang="en-US" sz="1800" dirty="0">
                <a:effectLst/>
                <a:latin typeface="Times New Roman" panose="02020603050405020304" pitchFamily="18" charset="0"/>
                <a:ea typeface="Calibri" panose="020F0502020204030204" pitchFamily="34" charset="0"/>
              </a:rPr>
              <a:t>: I cannot do anything without </a:t>
            </a:r>
            <a:endParaRPr lang="en-US" dirty="0"/>
          </a:p>
        </p:txBody>
      </p:sp>
    </p:spTree>
    <p:extLst>
      <p:ext uri="{BB962C8B-B14F-4D97-AF65-F5344CB8AC3E}">
        <p14:creationId xmlns:p14="http://schemas.microsoft.com/office/powerpoint/2010/main" val="179712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E7A01-6685-7EFC-1460-3100AEFCF715}"/>
              </a:ext>
            </a:extLst>
          </p:cNvPr>
          <p:cNvSpPr>
            <a:spLocks noGrp="1"/>
          </p:cNvSpPr>
          <p:nvPr>
            <p:ph type="title"/>
          </p:nvPr>
        </p:nvSpPr>
        <p:spPr>
          <a:xfrm>
            <a:off x="1484310" y="669702"/>
            <a:ext cx="10018713" cy="1326523"/>
          </a:xfrm>
        </p:spPr>
        <p:txBody>
          <a:bodyPr/>
          <a:lstStyle/>
          <a:p>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CURRICULUM AND ACADEMICS</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430DAF54-33E9-AA21-8E05-19F24A023A05}"/>
              </a:ext>
            </a:extLst>
          </p:cNvPr>
          <p:cNvSpPr>
            <a:spLocks noGrp="1"/>
          </p:cNvSpPr>
          <p:nvPr>
            <p:ph idx="1"/>
          </p:nvPr>
        </p:nvSpPr>
        <p:spPr>
          <a:xfrm>
            <a:off x="1484310" y="1622739"/>
            <a:ext cx="10018713" cy="4168462"/>
          </a:xfrm>
        </p:spPr>
        <p:txBody>
          <a:bodyPr>
            <a:normAutofit fontScale="92500" lnSpcReduction="20000"/>
          </a:bodyPr>
          <a:lstStyle/>
          <a:p>
            <a:pPr marL="0" marR="0" algn="just">
              <a:lnSpc>
                <a:spcPct val="107000"/>
              </a:lnSpc>
              <a:spcBef>
                <a:spcPts val="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Our</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School is registered under the Tanzanian Ministry of Education Science and Technology  and follows the National Examination Council of Tanzania (NECTA) curriculum in both Pre and Primary with r</a:t>
            </a:r>
            <a:r>
              <a:rPr lang="en-US" sz="2800" dirty="0">
                <a:latin typeface="Times New Roman" panose="02020603050405020304" pitchFamily="18" charset="0"/>
                <a:ea typeface="Calibri" panose="020F0502020204030204" pitchFamily="34" charset="0"/>
                <a:cs typeface="Times New Roman" panose="02020603050405020304" pitchFamily="18" charset="0"/>
              </a:rPr>
              <a:t>egistration no EM 72363.</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Teaching and learning activities are practiced both theoretically and Practically</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Being a church school we offer </a:t>
            </a:r>
            <a:r>
              <a:rPr lang="en-US" sz="2800" dirty="0">
                <a:latin typeface="Times New Roman" panose="02020603050405020304" pitchFamily="18" charset="0"/>
                <a:ea typeface="Calibri" panose="020F0502020204030204" pitchFamily="34" charset="0"/>
                <a:cs typeface="Times New Roman" panose="02020603050405020304" pitchFamily="18" charset="0"/>
              </a:rPr>
              <a:t>Moral and spiritual service and support to all stakeholders </a:t>
            </a:r>
          </a:p>
          <a:p>
            <a:pPr marL="0" marR="0" algn="just">
              <a:lnSpc>
                <a:spcPct val="107000"/>
              </a:lnSpc>
              <a:spcBef>
                <a:spcPts val="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he overall performance of pupils has been </a:t>
            </a:r>
            <a:r>
              <a:rPr lang="en-US" sz="2800" dirty="0">
                <a:latin typeface="Times New Roman" panose="02020603050405020304" pitchFamily="18" charset="0"/>
                <a:ea typeface="Calibri" panose="020F0502020204030204" pitchFamily="34" charset="0"/>
                <a:cs typeface="Times New Roman" panose="02020603050405020304" pitchFamily="18" charset="0"/>
              </a:rPr>
              <a:t>very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good.</a:t>
            </a:r>
          </a:p>
          <a:p>
            <a:pPr marL="0" marR="0" algn="just">
              <a:lnSpc>
                <a:spcPct val="107000"/>
              </a:lnSpc>
              <a:spcBef>
                <a:spcPts val="0"/>
              </a:spcBef>
              <a:spcAft>
                <a:spcPts val="800"/>
              </a:spcAft>
            </a:pPr>
            <a:r>
              <a:rPr lang="en-US" dirty="0"/>
              <a:t>Out of 60 grade seven candidates 35 attained “A” and 25 attained “B”</a:t>
            </a:r>
          </a:p>
        </p:txBody>
      </p:sp>
    </p:spTree>
    <p:extLst>
      <p:ext uri="{BB962C8B-B14F-4D97-AF65-F5344CB8AC3E}">
        <p14:creationId xmlns:p14="http://schemas.microsoft.com/office/powerpoint/2010/main" val="2876301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BE4F3-E1A6-C689-ECEE-CE5BB67C8927}"/>
              </a:ext>
            </a:extLst>
          </p:cNvPr>
          <p:cNvSpPr>
            <a:spLocks noGrp="1"/>
          </p:cNvSpPr>
          <p:nvPr>
            <p:ph type="title"/>
          </p:nvPr>
        </p:nvSpPr>
        <p:spPr>
          <a:xfrm>
            <a:off x="1484311" y="685801"/>
            <a:ext cx="10018713" cy="821028"/>
          </a:xfrm>
        </p:spPr>
        <p:txBody>
          <a:bodyPr>
            <a:normAutofit fontScale="90000"/>
          </a:bodyPr>
          <a:lstStyle/>
          <a:p>
            <a:br>
              <a:rPr lang="en-US" sz="4000" b="1" dirty="0">
                <a:effectLst/>
                <a:latin typeface="Times New Roman" panose="02020603050405020304" pitchFamily="18" charset="0"/>
                <a:ea typeface="Calibri" panose="020F0502020204030204" pitchFamily="34" charset="0"/>
                <a:cs typeface="Times New Roman" panose="02020603050405020304" pitchFamily="18" charset="0"/>
              </a:rPr>
            </a:b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Extra curriculum</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F4F1F8CC-1AAE-08B5-0140-6630B024033D}"/>
              </a:ext>
            </a:extLst>
          </p:cNvPr>
          <p:cNvSpPr>
            <a:spLocks noGrp="1"/>
          </p:cNvSpPr>
          <p:nvPr>
            <p:ph idx="1"/>
          </p:nvPr>
        </p:nvSpPr>
        <p:spPr>
          <a:xfrm>
            <a:off x="1484310" y="1635617"/>
            <a:ext cx="10018713" cy="4155583"/>
          </a:xfrm>
        </p:spPr>
        <p:txBody>
          <a:bodyPr>
            <a:normAutofit fontScale="70000" lnSpcReduction="20000"/>
          </a:bodyPr>
          <a:lstStyle/>
          <a:p>
            <a:pPr marL="0" marR="0" algn="just">
              <a:lnSpc>
                <a:spcPct val="107000"/>
              </a:lnSpc>
              <a:spcBef>
                <a:spcPts val="0"/>
              </a:spcBef>
              <a:spcAft>
                <a:spcPts val="800"/>
              </a:spcAf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In Jerusalem every child's given gifts and dreams matters and cherished.</a:t>
            </a:r>
          </a:p>
          <a:p>
            <a:pPr marL="0" marR="0" algn="just">
              <a:lnSpc>
                <a:spcPct val="107000"/>
              </a:lnSpc>
              <a:spcBef>
                <a:spcPts val="0"/>
              </a:spcBef>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Our</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school co ordinates sports, games and clubs for all  pupils,  </a:t>
            </a:r>
            <a:r>
              <a:rPr lang="en-US" sz="3200" dirty="0">
                <a:latin typeface="Times New Roman" panose="02020603050405020304" pitchFamily="18" charset="0"/>
                <a:ea typeface="Calibri" panose="020F0502020204030204" pitchFamily="34" charset="0"/>
                <a:cs typeface="Times New Roman" panose="02020603050405020304" pitchFamily="18" charset="0"/>
              </a:rPr>
              <a:t>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lubs are chosen depending on the child’s talent and hobbies. </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Foreign languages taught are German and French </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Theoretic and practical music </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ICT </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Field  trips to emphasis what is taught in class making learning interesting and fun</a:t>
            </a:r>
          </a:p>
          <a:p>
            <a:pPr marL="0" marR="0" indent="0" algn="just">
              <a:lnSpc>
                <a:spcPct val="107000"/>
              </a:lnSpc>
              <a:spcBef>
                <a:spcPts val="0"/>
              </a:spcBef>
              <a:spcAft>
                <a:spcPts val="800"/>
              </a:spcAft>
              <a:buNone/>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562373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TM03457496[[fn=Parallax]]</Template>
  <TotalTime>1234</TotalTime>
  <Words>882</Words>
  <Application>Microsoft Office PowerPoint</Application>
  <PresentationFormat>Widescreen</PresentationFormat>
  <Paragraphs>160</Paragraphs>
  <Slides>33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Corbel</vt:lpstr>
      <vt:lpstr>Symbol</vt:lpstr>
      <vt:lpstr>Times New Roman</vt:lpstr>
      <vt:lpstr>Wingdings</vt:lpstr>
      <vt:lpstr>Parallax</vt:lpstr>
      <vt:lpstr>EVANGELICAL LUTHERAN CHURCH TANZANIA COASTAL DIOCESE  JERUSALEM PRE AND PRIMARY SCHOOL KIMARA</vt:lpstr>
      <vt:lpstr>1.0  Background</vt:lpstr>
      <vt:lpstr>  Our school Plan   </vt:lpstr>
      <vt:lpstr>Our Core Values</vt:lpstr>
      <vt:lpstr>Enrollment  </vt:lpstr>
      <vt:lpstr>Spiritual services</vt:lpstr>
      <vt:lpstr>JERUSALEM MORAL VALUES</vt:lpstr>
      <vt:lpstr>CURRICULUM AND ACADEMICS </vt:lpstr>
      <vt:lpstr> Extra curriculum </vt:lpstr>
      <vt:lpstr>Managing academics</vt:lpstr>
      <vt:lpstr>PowerPoint Presentation</vt:lpstr>
      <vt:lpstr>Other Services </vt:lpstr>
      <vt:lpstr>Quality of our service depends on</vt:lpstr>
      <vt:lpstr>Impact of our service</vt:lpstr>
      <vt:lpstr>Staff retention strategy</vt:lpstr>
      <vt:lpstr>PRACTICAL LEARNING</vt:lpstr>
      <vt:lpstr>Benefit of Practical learning</vt:lpstr>
      <vt:lpstr>Music</vt:lpstr>
      <vt:lpstr>PowerPoint Presentation</vt:lpstr>
      <vt:lpstr>EXPERIMENTS</vt:lpstr>
      <vt:lpstr>FIELD TRIPS</vt:lpstr>
      <vt:lpstr>PowerPoint Presentation</vt:lpstr>
      <vt:lpstr>CHURCH SERVICES</vt:lpstr>
      <vt:lpstr>CLEANING</vt:lpstr>
      <vt:lpstr>CREATIVITY</vt:lpstr>
      <vt:lpstr>PowerPoint Presentation</vt:lpstr>
      <vt:lpstr>PowerPoint Presentation</vt:lpstr>
      <vt:lpstr>PowerPoint Presentation</vt:lpstr>
      <vt:lpstr>EXIBITIONS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KKKT JERUSALEM PRE AND PRIMARY SCHOOL</dc:title>
  <dc:creator>JERUSALEM SCHOOL</dc:creator>
  <cp:lastModifiedBy>JERUSALEM SCHOOL</cp:lastModifiedBy>
  <cp:revision>27</cp:revision>
  <dcterms:created xsi:type="dcterms:W3CDTF">2023-01-25T13:32:43Z</dcterms:created>
  <dcterms:modified xsi:type="dcterms:W3CDTF">2024-02-09T18:18:39Z</dcterms:modified>
</cp:coreProperties>
</file>