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371" r:id="rId2"/>
    <p:sldId id="530" r:id="rId3"/>
    <p:sldId id="434" r:id="rId4"/>
    <p:sldId id="480" r:id="rId5"/>
    <p:sldId id="436" r:id="rId6"/>
    <p:sldId id="481" r:id="rId7"/>
    <p:sldId id="529" r:id="rId8"/>
    <p:sldId id="521" r:id="rId9"/>
    <p:sldId id="513" r:id="rId10"/>
    <p:sldId id="527" r:id="rId11"/>
    <p:sldId id="528" r:id="rId12"/>
    <p:sldId id="519" r:id="rId13"/>
    <p:sldId id="518" r:id="rId14"/>
    <p:sldId id="526" r:id="rId15"/>
    <p:sldId id="522" r:id="rId16"/>
    <p:sldId id="478" r:id="rId17"/>
    <p:sldId id="523" r:id="rId18"/>
    <p:sldId id="479" r:id="rId19"/>
    <p:sldId id="525" r:id="rId20"/>
    <p:sldId id="524" r:id="rId21"/>
    <p:sldId id="508" r:id="rId22"/>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2"/>
    <p:restoredTop sz="94719"/>
  </p:normalViewPr>
  <p:slideViewPr>
    <p:cSldViewPr snapToGrid="0" snapToObjects="1">
      <p:cViewPr varScale="1">
        <p:scale>
          <a:sx n="152" d="100"/>
          <a:sy n="152" d="100"/>
        </p:scale>
        <p:origin x="856"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8C52E-2A9C-6E48-8653-CAB6F902F3BF}" type="datetimeFigureOut">
              <a:rPr lang="x-none" smtClean="0"/>
              <a:t>05/02/2024</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B46B19-087D-9440-88EB-D13639DF9803}" type="slidenum">
              <a:rPr lang="x-none" smtClean="0"/>
              <a:t>‹#›</a:t>
            </a:fld>
            <a:endParaRPr lang="x-none"/>
          </a:p>
        </p:txBody>
      </p:sp>
    </p:spTree>
    <p:extLst>
      <p:ext uri="{BB962C8B-B14F-4D97-AF65-F5344CB8AC3E}">
        <p14:creationId xmlns:p14="http://schemas.microsoft.com/office/powerpoint/2010/main" val="161442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a:extLst>
              <a:ext uri="{FF2B5EF4-FFF2-40B4-BE49-F238E27FC236}">
                <a16:creationId xmlns:a16="http://schemas.microsoft.com/office/drawing/2014/main" id="{53CBA651-4F41-8146-AD40-121F973795D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8" name="Notes Placeholder 2">
            <a:extLst>
              <a:ext uri="{FF2B5EF4-FFF2-40B4-BE49-F238E27FC236}">
                <a16:creationId xmlns:a16="http://schemas.microsoft.com/office/drawing/2014/main" id="{A15CDE5B-21BB-DD40-957A-5E8EBF1A59F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x-none" altLang="x-none"/>
          </a:p>
        </p:txBody>
      </p:sp>
      <p:sp>
        <p:nvSpPr>
          <p:cNvPr id="126979" name="Slide Number Placeholder 3">
            <a:extLst>
              <a:ext uri="{FF2B5EF4-FFF2-40B4-BE49-F238E27FC236}">
                <a16:creationId xmlns:a16="http://schemas.microsoft.com/office/drawing/2014/main" id="{91201B2A-1DFC-BD4C-A177-4F6265BFE82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0038E69-CA04-5F48-9F7B-4749C46E22F7}" type="slidenum">
              <a:rPr lang="en-GB" altLang="x-none" smtClean="0">
                <a:latin typeface="Calibri" panose="020F0502020204030204" pitchFamily="34" charset="0"/>
              </a:rPr>
              <a:pPr/>
              <a:t>1</a:t>
            </a:fld>
            <a:endParaRPr lang="en-GB" altLang="x-none">
              <a:latin typeface="Calibri" panose="020F0502020204030204" pitchFamily="34" charset="0"/>
            </a:endParaRPr>
          </a:p>
        </p:txBody>
      </p:sp>
    </p:spTree>
    <p:extLst>
      <p:ext uri="{BB962C8B-B14F-4D97-AF65-F5344CB8AC3E}">
        <p14:creationId xmlns:p14="http://schemas.microsoft.com/office/powerpoint/2010/main" val="3701114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D47E6-C3D3-674E-95E0-85C226E1B1F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id="{712D59A9-0362-F842-8659-7C36E8A7AC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id="{9CE1EAFC-C2D4-A44B-9B92-5E3B023098AA}"/>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5" name="Footer Placeholder 4">
            <a:extLst>
              <a:ext uri="{FF2B5EF4-FFF2-40B4-BE49-F238E27FC236}">
                <a16:creationId xmlns:a16="http://schemas.microsoft.com/office/drawing/2014/main" id="{8E208F9B-6D44-CC49-9A04-52309810456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D21ECD44-50E1-724F-BF51-3CF94ABE2086}"/>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3428092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2B75C-4A99-FC43-BC50-16B938C11EE3}"/>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6920A2C1-F0E2-5B49-8720-B2EF1BBD5B7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752DF89E-D23D-5E4E-9A1C-E7E26B295096}"/>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5" name="Footer Placeholder 4">
            <a:extLst>
              <a:ext uri="{FF2B5EF4-FFF2-40B4-BE49-F238E27FC236}">
                <a16:creationId xmlns:a16="http://schemas.microsoft.com/office/drawing/2014/main" id="{0EA47F11-3792-8949-B124-9E5C01C743ED}"/>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BDEB96DB-ECB3-FD46-B391-D6150F822279}"/>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3810891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81965E-590A-C047-BE86-F228A24C87F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B01A0511-0BE7-4F4C-BD1F-4F1775CA70C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9B54C252-ECA9-E84C-A124-B42FC78E1F51}"/>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5" name="Footer Placeholder 4">
            <a:extLst>
              <a:ext uri="{FF2B5EF4-FFF2-40B4-BE49-F238E27FC236}">
                <a16:creationId xmlns:a16="http://schemas.microsoft.com/office/drawing/2014/main" id="{8B014AE3-DE3E-104A-8A1B-DD95FB45A606}"/>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583146B7-9F0B-CD4B-ABED-262A6CC83842}"/>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284376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8AC6B-8F41-0C45-A5E6-EBE4CB7D8359}"/>
              </a:ext>
            </a:extLst>
          </p:cNvPr>
          <p:cNvSpPr>
            <a:spLocks noGrp="1"/>
          </p:cNvSpPr>
          <p:nvPr>
            <p:ph type="title"/>
          </p:nvPr>
        </p:nvSpPr>
        <p:spPr/>
        <p:txBody>
          <a:bodyPr/>
          <a:lstStyle>
            <a:lvl1pPr>
              <a:defRPr>
                <a:latin typeface="Bernard MT Condensed" panose="02050806060905020404" pitchFamily="18" charset="77"/>
              </a:defRPr>
            </a:lvl1pPr>
          </a:lstStyle>
          <a:p>
            <a:r>
              <a:rPr lang="en-GB" dirty="0"/>
              <a:t>Click to edit Master title style</a:t>
            </a:r>
            <a:endParaRPr lang="x-none"/>
          </a:p>
        </p:txBody>
      </p:sp>
      <p:sp>
        <p:nvSpPr>
          <p:cNvPr id="3" name="Content Placeholder 2">
            <a:extLst>
              <a:ext uri="{FF2B5EF4-FFF2-40B4-BE49-F238E27FC236}">
                <a16:creationId xmlns:a16="http://schemas.microsoft.com/office/drawing/2014/main" id="{109738A6-2BC9-1045-AB7A-25BD0D7CBEBB}"/>
              </a:ext>
            </a:extLst>
          </p:cNvPr>
          <p:cNvSpPr>
            <a:spLocks noGrp="1"/>
          </p:cNvSpPr>
          <p:nvPr>
            <p:ph idx="1"/>
          </p:nvPr>
        </p:nvSpPr>
        <p:spPr/>
        <p:txBody>
          <a:bodyPr/>
          <a:lstStyle>
            <a:lvl1pPr>
              <a:defRPr>
                <a:latin typeface="Perpetua" panose="02020502060401020303" pitchFamily="18" charset="77"/>
                <a:cs typeface="BrowalliaUPC" panose="020B0604020202020204" pitchFamily="34" charset="0"/>
              </a:defRPr>
            </a:lvl1pPr>
            <a:lvl2pPr>
              <a:defRPr>
                <a:latin typeface="Perpetua" panose="02020502060401020303" pitchFamily="18" charset="77"/>
                <a:cs typeface="BrowalliaUPC" panose="020B0604020202020204" pitchFamily="34" charset="0"/>
              </a:defRPr>
            </a:lvl2pPr>
            <a:lvl3pPr>
              <a:defRPr>
                <a:latin typeface="Perpetua" panose="02020502060401020303" pitchFamily="18" charset="77"/>
                <a:cs typeface="BrowalliaUPC" panose="020B0604020202020204" pitchFamily="34" charset="0"/>
              </a:defRPr>
            </a:lvl3pPr>
            <a:lvl4pPr>
              <a:defRPr>
                <a:latin typeface="Perpetua" panose="02020502060401020303" pitchFamily="18" charset="77"/>
                <a:cs typeface="BrowalliaUPC" panose="020B0604020202020204" pitchFamily="34" charset="0"/>
              </a:defRPr>
            </a:lvl4pPr>
            <a:lvl5pPr>
              <a:defRPr>
                <a:latin typeface="Perpetua" panose="02020502060401020303" pitchFamily="18" charset="77"/>
                <a:cs typeface="BrowalliaUPC"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x-none"/>
          </a:p>
        </p:txBody>
      </p:sp>
      <p:sp>
        <p:nvSpPr>
          <p:cNvPr id="4" name="Date Placeholder 3">
            <a:extLst>
              <a:ext uri="{FF2B5EF4-FFF2-40B4-BE49-F238E27FC236}">
                <a16:creationId xmlns:a16="http://schemas.microsoft.com/office/drawing/2014/main" id="{2B4F7934-A529-BC4A-AEFC-681C94DD11F6}"/>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5" name="Footer Placeholder 4">
            <a:extLst>
              <a:ext uri="{FF2B5EF4-FFF2-40B4-BE49-F238E27FC236}">
                <a16:creationId xmlns:a16="http://schemas.microsoft.com/office/drawing/2014/main" id="{26D90A87-192E-404D-8106-CA1A87291A72}"/>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C0B16993-0277-224E-93B2-A6BE289991AE}"/>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16890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45276-3973-364F-8648-49CFE7F470E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id="{84C213AB-7E16-D340-A7A5-A8AE402951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CEE4C26-D862-DA41-8506-2B7E2ABFD04C}"/>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5" name="Footer Placeholder 4">
            <a:extLst>
              <a:ext uri="{FF2B5EF4-FFF2-40B4-BE49-F238E27FC236}">
                <a16:creationId xmlns:a16="http://schemas.microsoft.com/office/drawing/2014/main" id="{5B383694-703D-EB41-8C7B-DCC3E22FEABA}"/>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C7CA02E5-8AE6-3147-9300-3C6AB9068643}"/>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2138092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A16A6-4DF5-3E4B-8175-EB5305A00626}"/>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5A109A1F-024B-134E-BAFA-676FAB8A4AD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id="{75ACA6FD-EF1A-A04C-9A36-DABC7DF58CA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id="{FFB22FDA-9009-AE48-AC7A-76FC4CB499FC}"/>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6" name="Footer Placeholder 5">
            <a:extLst>
              <a:ext uri="{FF2B5EF4-FFF2-40B4-BE49-F238E27FC236}">
                <a16:creationId xmlns:a16="http://schemas.microsoft.com/office/drawing/2014/main" id="{DF77608C-5BDF-0447-BB96-8732D4790F9A}"/>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BB4EEAB3-57E6-5D44-9451-AD4BED5ADB2F}"/>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410728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13F11-F668-5548-986E-8799ECDA7FBF}"/>
              </a:ext>
            </a:extLst>
          </p:cNvPr>
          <p:cNvSpPr>
            <a:spLocks noGrp="1"/>
          </p:cNvSpPr>
          <p:nvPr>
            <p:ph type="title"/>
          </p:nvPr>
        </p:nvSpPr>
        <p:spPr>
          <a:xfrm>
            <a:off x="839788" y="365125"/>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8528439E-C307-2940-A5D3-FBEC97E411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28DAD49-79B9-0D46-B581-F0A44B557E1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id="{698ED13F-FC11-1C40-9299-587547B9F2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04EFBF3-3DAA-6243-85B0-C57EC6B7127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id="{2DC9CE4E-2DAA-1C40-9B09-637AA40D5FEF}"/>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8" name="Footer Placeholder 7">
            <a:extLst>
              <a:ext uri="{FF2B5EF4-FFF2-40B4-BE49-F238E27FC236}">
                <a16:creationId xmlns:a16="http://schemas.microsoft.com/office/drawing/2014/main" id="{85E8880F-6638-A141-B457-90C1A7C863EE}"/>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id="{01CD2A4E-F926-1640-91F7-1C15A5F0BAAA}"/>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2132564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F1496-633B-6248-88A8-BA1C71BFCD23}"/>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id="{8279B5BC-8496-974D-A920-338D57B9E7C1}"/>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4" name="Footer Placeholder 3">
            <a:extLst>
              <a:ext uri="{FF2B5EF4-FFF2-40B4-BE49-F238E27FC236}">
                <a16:creationId xmlns:a16="http://schemas.microsoft.com/office/drawing/2014/main" id="{6C1BB173-B706-ED42-85A0-F09AB9766C12}"/>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id="{7151D110-E23C-9B47-808E-BD7EF0E68C41}"/>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187223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85926B-4119-0D4C-8529-20E3CD825910}"/>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3" name="Footer Placeholder 2">
            <a:extLst>
              <a:ext uri="{FF2B5EF4-FFF2-40B4-BE49-F238E27FC236}">
                <a16:creationId xmlns:a16="http://schemas.microsoft.com/office/drawing/2014/main" id="{0F1A8969-725A-AA4A-A3D8-6B91518D1228}"/>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id="{127C7268-0BEC-A140-B59C-C3CFB9AC3154}"/>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2804406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417BA-5B5A-6D47-9ACB-87BC6851122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id="{8DB60F61-3FC9-3240-98E5-837DA06E8D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id="{AB1A7BFE-FBE6-2E4F-823F-A1340617B0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9C6775-BCB5-4F46-903A-093D7F4ED362}"/>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6" name="Footer Placeholder 5">
            <a:extLst>
              <a:ext uri="{FF2B5EF4-FFF2-40B4-BE49-F238E27FC236}">
                <a16:creationId xmlns:a16="http://schemas.microsoft.com/office/drawing/2014/main" id="{2D80503D-22B8-9945-A441-4B72E1A196E8}"/>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D57403E7-2B1B-AA43-9260-627B6B9573D3}"/>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3133173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56A42-DE4D-7D4D-B366-390A08D3882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id="{3C169FF1-65F7-FD40-9A56-9A274F9A2C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id="{E0A77295-4658-7F48-8B94-5B48905EB4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06FDDD8-1B2A-324F-AC0B-E6859FC47995}"/>
              </a:ext>
            </a:extLst>
          </p:cNvPr>
          <p:cNvSpPr>
            <a:spLocks noGrp="1"/>
          </p:cNvSpPr>
          <p:nvPr>
            <p:ph type="dt" sz="half" idx="10"/>
          </p:nvPr>
        </p:nvSpPr>
        <p:spPr/>
        <p:txBody>
          <a:bodyPr/>
          <a:lstStyle/>
          <a:p>
            <a:fld id="{B5A7F524-6154-A949-A3F0-970BEC1D66BA}" type="datetimeFigureOut">
              <a:rPr lang="x-none" smtClean="0"/>
              <a:t>05/02/2024</a:t>
            </a:fld>
            <a:endParaRPr lang="x-none"/>
          </a:p>
        </p:txBody>
      </p:sp>
      <p:sp>
        <p:nvSpPr>
          <p:cNvPr id="6" name="Footer Placeholder 5">
            <a:extLst>
              <a:ext uri="{FF2B5EF4-FFF2-40B4-BE49-F238E27FC236}">
                <a16:creationId xmlns:a16="http://schemas.microsoft.com/office/drawing/2014/main" id="{256CE211-40DC-8A46-9D4E-C271DAEE9586}"/>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45432BFE-703A-764F-BDB0-AA50BF32FD0A}"/>
              </a:ext>
            </a:extLst>
          </p:cNvPr>
          <p:cNvSpPr>
            <a:spLocks noGrp="1"/>
          </p:cNvSpPr>
          <p:nvPr>
            <p:ph type="sldNum" sz="quarter" idx="12"/>
          </p:nvPr>
        </p:nvSpPr>
        <p:spPr/>
        <p:txBody>
          <a:bodyPr/>
          <a:lstStyle/>
          <a:p>
            <a:fld id="{311B55CA-FC22-A149-871E-4FE48FF3636E}" type="slidenum">
              <a:rPr lang="x-none" smtClean="0"/>
              <a:t>‹#›</a:t>
            </a:fld>
            <a:endParaRPr lang="x-none"/>
          </a:p>
        </p:txBody>
      </p:sp>
    </p:spTree>
    <p:extLst>
      <p:ext uri="{BB962C8B-B14F-4D97-AF65-F5344CB8AC3E}">
        <p14:creationId xmlns:p14="http://schemas.microsoft.com/office/powerpoint/2010/main" val="2389603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AC0C1E-D50B-1A49-99C9-A1406D176C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74D080C6-1B4B-0642-B9A1-8DC15FEDE0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8DBD2D80-9776-B24B-AAEC-E42BF10B19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A7F524-6154-A949-A3F0-970BEC1D66BA}" type="datetimeFigureOut">
              <a:rPr lang="x-none" smtClean="0"/>
              <a:t>05/02/2024</a:t>
            </a:fld>
            <a:endParaRPr lang="x-none"/>
          </a:p>
        </p:txBody>
      </p:sp>
      <p:sp>
        <p:nvSpPr>
          <p:cNvPr id="5" name="Footer Placeholder 4">
            <a:extLst>
              <a:ext uri="{FF2B5EF4-FFF2-40B4-BE49-F238E27FC236}">
                <a16:creationId xmlns:a16="http://schemas.microsoft.com/office/drawing/2014/main" id="{382B30CB-468B-6C4C-B31C-42850BD24E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id="{4A0FA827-8F8B-5C46-A3A6-8DCDEC847D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1B55CA-FC22-A149-871E-4FE48FF3636E}" type="slidenum">
              <a:rPr lang="x-none" smtClean="0"/>
              <a:t>‹#›</a:t>
            </a:fld>
            <a:endParaRPr lang="x-none"/>
          </a:p>
        </p:txBody>
      </p:sp>
    </p:spTree>
    <p:extLst>
      <p:ext uri="{BB962C8B-B14F-4D97-AF65-F5344CB8AC3E}">
        <p14:creationId xmlns:p14="http://schemas.microsoft.com/office/powerpoint/2010/main" val="255124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59A2A7-86AC-6843-B825-B1A092379A8C}"/>
              </a:ext>
            </a:extLst>
          </p:cNvPr>
          <p:cNvSpPr>
            <a:spLocks noGrp="1"/>
          </p:cNvSpPr>
          <p:nvPr>
            <p:ph type="ctrTitle"/>
          </p:nvPr>
        </p:nvSpPr>
        <p:spPr>
          <a:xfrm>
            <a:off x="2667000" y="2599953"/>
            <a:ext cx="6858000" cy="1138237"/>
          </a:xfrm>
        </p:spPr>
        <p:txBody>
          <a:bodyPr>
            <a:normAutofit fontScale="90000"/>
          </a:bodyPr>
          <a:lstStyle/>
          <a:p>
            <a:pPr>
              <a:lnSpc>
                <a:spcPct val="80000"/>
              </a:lnSpc>
              <a:defRPr/>
            </a:pPr>
            <a:br>
              <a:rPr lang="en-US" altLang="en-US" sz="2400" b="1" dirty="0">
                <a:latin typeface="Bodoni MT Black" panose="020F0502020204030204" pitchFamily="34" charset="0"/>
              </a:rPr>
            </a:br>
            <a:br>
              <a:rPr lang="en-US" altLang="en-US" sz="2400" b="1" dirty="0">
                <a:latin typeface="Bodoni MT Black" panose="020F0502020204030204" pitchFamily="34" charset="0"/>
              </a:rPr>
            </a:br>
            <a:br>
              <a:rPr lang="en-US" altLang="en-US" sz="2400" b="1" dirty="0">
                <a:latin typeface="Bodoni MT Black" panose="020F0502020204030204" pitchFamily="34" charset="0"/>
              </a:rPr>
            </a:br>
            <a:r>
              <a:rPr lang="en-US" altLang="en-US" sz="2400" b="1" dirty="0">
                <a:latin typeface="Bodoni MT Black" panose="020F0502020204030204" pitchFamily="34" charset="0"/>
              </a:rPr>
              <a:t>MINISTRY OF EDUCATION, SCIENCE AND TECHNOLOGY</a:t>
            </a:r>
            <a:br>
              <a:rPr lang="en-US" altLang="en-US" sz="2400" b="1" dirty="0">
                <a:latin typeface="Bodoni MT Black" panose="020F0502020204030204" pitchFamily="34" charset="0"/>
              </a:rPr>
            </a:br>
            <a:br>
              <a:rPr lang="en-US" altLang="en-US" sz="2400" b="1" dirty="0">
                <a:latin typeface="Bodoni MT Black" panose="020F0502020204030204" pitchFamily="34" charset="0"/>
              </a:rPr>
            </a:br>
            <a:br>
              <a:rPr lang="en-US" altLang="en-US" sz="2400" b="1" dirty="0">
                <a:latin typeface="Bodoni MT Black" panose="020F0502020204030204" pitchFamily="34" charset="0"/>
              </a:rPr>
            </a:br>
            <a:br>
              <a:rPr lang="en-US" altLang="en-US" sz="2400" b="1" dirty="0">
                <a:latin typeface="Bodoni MT Black" panose="020F0502020204030204" pitchFamily="34" charset="0"/>
              </a:rPr>
            </a:br>
            <a:r>
              <a:rPr lang="en-US" altLang="en-US" sz="2400" b="1" dirty="0">
                <a:latin typeface="Bodoni MT Black" panose="020F0502020204030204" pitchFamily="34" charset="0"/>
              </a:rPr>
              <a:t>National Council for Technical and Vocational Education and Training </a:t>
            </a:r>
            <a:br>
              <a:rPr lang="en-US" altLang="en-US" sz="2400" b="1" dirty="0">
                <a:latin typeface="Bodoni MT Black" panose="020F0502020204030204" pitchFamily="34" charset="0"/>
              </a:rPr>
            </a:br>
            <a:r>
              <a:rPr lang="en-US" altLang="en-US" sz="2400" b="1" dirty="0">
                <a:latin typeface="Bodoni MT Black" panose="020F0502020204030204" pitchFamily="34" charset="0"/>
              </a:rPr>
              <a:t>(NACTVET)</a:t>
            </a:r>
            <a:br>
              <a:rPr lang="en-US" altLang="en-US" sz="2400" b="1" dirty="0">
                <a:latin typeface="Bodoni MT Black" panose="020F0502020204030204" pitchFamily="34" charset="0"/>
              </a:rPr>
            </a:br>
            <a:endParaRPr lang="en-US" sz="2400" dirty="0">
              <a:solidFill>
                <a:schemeClr val="bg2">
                  <a:lumMod val="25000"/>
                </a:schemeClr>
              </a:solidFill>
            </a:endParaRPr>
          </a:p>
        </p:txBody>
      </p:sp>
      <p:cxnSp>
        <p:nvCxnSpPr>
          <p:cNvPr id="125954" name="Straight Connector 7">
            <a:extLst>
              <a:ext uri="{FF2B5EF4-FFF2-40B4-BE49-F238E27FC236}">
                <a16:creationId xmlns:a16="http://schemas.microsoft.com/office/drawing/2014/main" id="{22A3F517-CA33-5446-9C24-FA45481AC74A}"/>
              </a:ext>
            </a:extLst>
          </p:cNvPr>
          <p:cNvCxnSpPr>
            <a:cxnSpLocks/>
          </p:cNvCxnSpPr>
          <p:nvPr/>
        </p:nvCxnSpPr>
        <p:spPr bwMode="auto">
          <a:xfrm>
            <a:off x="3124277" y="2288546"/>
            <a:ext cx="8356600" cy="0"/>
          </a:xfrm>
          <a:prstGeom prst="line">
            <a:avLst/>
          </a:prstGeom>
          <a:noFill/>
          <a:ln w="76200" algn="ctr">
            <a:solidFill>
              <a:srgbClr val="4A7EBB"/>
            </a:solidFill>
            <a:round/>
            <a:headEnd/>
            <a:tailEnd/>
          </a:ln>
          <a:extLst>
            <a:ext uri="{909E8E84-426E-40DD-AFC4-6F175D3DCCD1}">
              <a14:hiddenFill xmlns:a14="http://schemas.microsoft.com/office/drawing/2010/main">
                <a:noFill/>
              </a14:hiddenFill>
            </a:ext>
          </a:extLst>
        </p:spPr>
      </p:cxnSp>
      <p:sp>
        <p:nvSpPr>
          <p:cNvPr id="125955" name="Slide Number Placeholder 2">
            <a:extLst>
              <a:ext uri="{FF2B5EF4-FFF2-40B4-BE49-F238E27FC236}">
                <a16:creationId xmlns:a16="http://schemas.microsoft.com/office/drawing/2014/main" id="{5281316F-D71C-9646-9DD3-8AF8E47802D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D4892BF-4FCB-2A46-91EB-7CB8CAFD6A04}" type="slidenum">
              <a:rPr lang="en-GB" altLang="x-none" smtClean="0">
                <a:solidFill>
                  <a:srgbClr val="898989"/>
                </a:solidFill>
                <a:latin typeface="Calibri" panose="020F0502020204030204" pitchFamily="34" charset="0"/>
              </a:rPr>
              <a:pPr/>
              <a:t>1</a:t>
            </a:fld>
            <a:endParaRPr lang="en-GB" altLang="x-none">
              <a:solidFill>
                <a:srgbClr val="898989"/>
              </a:solidFill>
              <a:latin typeface="Calibri" panose="020F0502020204030204" pitchFamily="34" charset="0"/>
            </a:endParaRPr>
          </a:p>
        </p:txBody>
      </p:sp>
      <p:pic>
        <p:nvPicPr>
          <p:cNvPr id="125956" name="Picture 10">
            <a:extLst>
              <a:ext uri="{FF2B5EF4-FFF2-40B4-BE49-F238E27FC236}">
                <a16:creationId xmlns:a16="http://schemas.microsoft.com/office/drawing/2014/main" id="{42CD4087-1D85-2F42-80B9-2B7EE0FE76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2658" y="1007675"/>
            <a:ext cx="1082675"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0">
            <a:extLst>
              <a:ext uri="{FF2B5EF4-FFF2-40B4-BE49-F238E27FC236}">
                <a16:creationId xmlns:a16="http://schemas.microsoft.com/office/drawing/2014/main" id="{C653875A-E40A-3E4F-A065-60AAC808953A}"/>
              </a:ext>
            </a:extLst>
          </p:cNvPr>
          <p:cNvSpPr/>
          <p:nvPr/>
        </p:nvSpPr>
        <p:spPr>
          <a:xfrm>
            <a:off x="1970087" y="5495925"/>
            <a:ext cx="8251825" cy="288925"/>
          </a:xfrm>
          <a:prstGeom prst="rect">
            <a:avLst/>
          </a:prstGeom>
          <a:solidFill>
            <a:srgbClr val="99FF33"/>
          </a:solidFill>
          <a:ln>
            <a:solidFill>
              <a:srgbClr val="99FF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solidFill>
                  <a:prstClr val="black"/>
                </a:solidFill>
              </a:rPr>
              <a:t>                      </a:t>
            </a:r>
          </a:p>
        </p:txBody>
      </p:sp>
      <p:cxnSp>
        <p:nvCxnSpPr>
          <p:cNvPr id="22" name="Straight Connector 21">
            <a:extLst>
              <a:ext uri="{FF2B5EF4-FFF2-40B4-BE49-F238E27FC236}">
                <a16:creationId xmlns:a16="http://schemas.microsoft.com/office/drawing/2014/main" id="{88CEF6F9-1E16-CF47-9337-6762865ABB9F}"/>
              </a:ext>
            </a:extLst>
          </p:cNvPr>
          <p:cNvCxnSpPr>
            <a:cxnSpLocks/>
          </p:cNvCxnSpPr>
          <p:nvPr/>
        </p:nvCxnSpPr>
        <p:spPr>
          <a:xfrm>
            <a:off x="3409952" y="5784850"/>
            <a:ext cx="5600699" cy="0"/>
          </a:xfrm>
          <a:prstGeom prst="line">
            <a:avLst/>
          </a:prstGeom>
          <a:scene3d>
            <a:camera prst="perspectiveRelaxed"/>
            <a:lightRig rig="threePt" dir="t"/>
          </a:scene3d>
        </p:spPr>
        <p:style>
          <a:lnRef idx="3">
            <a:schemeClr val="accent2"/>
          </a:lnRef>
          <a:fillRef idx="0">
            <a:schemeClr val="accent2"/>
          </a:fillRef>
          <a:effectRef idx="2">
            <a:schemeClr val="accent2"/>
          </a:effectRef>
          <a:fontRef idx="minor">
            <a:schemeClr val="tx1"/>
          </a:fontRef>
        </p:style>
      </p:cxnSp>
      <p:sp>
        <p:nvSpPr>
          <p:cNvPr id="10" name="Title 1">
            <a:extLst>
              <a:ext uri="{FF2B5EF4-FFF2-40B4-BE49-F238E27FC236}">
                <a16:creationId xmlns:a16="http://schemas.microsoft.com/office/drawing/2014/main" id="{C3416ECD-1532-254B-A66C-BB1DF1FE09BB}"/>
              </a:ext>
            </a:extLst>
          </p:cNvPr>
          <p:cNvSpPr txBox="1">
            <a:spLocks/>
          </p:cNvSpPr>
          <p:nvPr/>
        </p:nvSpPr>
        <p:spPr>
          <a:xfrm>
            <a:off x="1853995" y="3364451"/>
            <a:ext cx="8367917" cy="2143461"/>
          </a:xfrm>
          <a:prstGeom prst="rect">
            <a:avLst/>
          </a:prstGeom>
        </p:spPr>
        <p:txBody>
          <a:bodyPr anchor="ctr">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a:defRPr/>
            </a:pPr>
            <a:endParaRPr lang="en-US" sz="3075" dirty="0">
              <a:effectLst/>
              <a:latin typeface="BrowalliaUPC" panose="020B0604020202020204" pitchFamily="34" charset="0"/>
              <a:cs typeface="BrowalliaUPC" panose="020B0604020202020204" pitchFamily="34" charset="0"/>
            </a:endParaRPr>
          </a:p>
          <a:p>
            <a:pPr algn="ctr">
              <a:defRPr/>
            </a:pPr>
            <a:r>
              <a:rPr lang="en-US" sz="3075" dirty="0">
                <a:effectLst/>
                <a:latin typeface="BrowalliaUPC" panose="020B0604020202020204" pitchFamily="34" charset="0"/>
                <a:cs typeface="BrowalliaUPC" panose="020B0604020202020204" pitchFamily="34" charset="0"/>
              </a:rPr>
              <a:t>Vocational Education and Training in Tanzania amid Changes</a:t>
            </a:r>
            <a:br>
              <a:rPr lang="en-US" sz="2100" dirty="0">
                <a:effectLst/>
                <a:latin typeface="BrowalliaUPC" panose="020B0604020202020204" pitchFamily="34" charset="0"/>
                <a:ea typeface="Verdana" panose="020B0604030504040204" pitchFamily="34" charset="0"/>
                <a:cs typeface="BrowalliaUPC" panose="020B0604020202020204" pitchFamily="34" charset="0"/>
              </a:rPr>
            </a:br>
            <a:r>
              <a:rPr lang="en-US" sz="2400" dirty="0">
                <a:effectLst/>
                <a:latin typeface="BrowalliaUPC" panose="020B0604020202020204" pitchFamily="34" charset="0"/>
                <a:ea typeface="Verdana" panose="020B0604030504040204" pitchFamily="34" charset="0"/>
                <a:cs typeface="BrowalliaUPC" panose="020B0604020202020204" pitchFamily="34" charset="0"/>
              </a:rPr>
              <a:t>Presentation at the AGM for</a:t>
            </a:r>
          </a:p>
          <a:p>
            <a:pPr algn="ctr">
              <a:defRPr/>
            </a:pPr>
            <a:r>
              <a:rPr lang="en-US" sz="2400" dirty="0">
                <a:effectLst/>
                <a:latin typeface="BrowalliaUPC" panose="020B0604020202020204" pitchFamily="34" charset="0"/>
                <a:ea typeface="Verdana" panose="020B0604030504040204" pitchFamily="34" charset="0"/>
                <a:cs typeface="BrowalliaUPC" panose="020B0604020202020204" pitchFamily="34" charset="0"/>
              </a:rPr>
              <a:t>Heads of Church Education Facilities </a:t>
            </a:r>
          </a:p>
          <a:p>
            <a:pPr algn="ctr">
              <a:defRPr/>
            </a:pPr>
            <a:r>
              <a:rPr lang="en-US" sz="1400" dirty="0">
                <a:effectLst/>
                <a:latin typeface="BrowalliaUPC" panose="020B0604020202020204" pitchFamily="34" charset="0"/>
                <a:ea typeface="Verdana" panose="020B0604030504040204" pitchFamily="34" charset="0"/>
                <a:cs typeface="BrowalliaUPC" panose="020B0604020202020204" pitchFamily="34" charset="0"/>
              </a:rPr>
              <a:t>CSSC</a:t>
            </a:r>
            <a:br>
              <a:rPr lang="en-US" sz="1350" dirty="0">
                <a:effectLst/>
                <a:latin typeface="BrowalliaUPC" panose="020B0604020202020204" pitchFamily="34" charset="0"/>
                <a:ea typeface="Verdana" panose="020B0604030504040204" pitchFamily="34" charset="0"/>
                <a:cs typeface="BrowalliaUPC" panose="020B0604020202020204" pitchFamily="34" charset="0"/>
              </a:rPr>
            </a:br>
            <a:endParaRPr lang="en-US" sz="1350" dirty="0">
              <a:effectLst/>
              <a:latin typeface="BrowalliaUPC" panose="020B0604020202020204" pitchFamily="34" charset="0"/>
              <a:ea typeface="Verdana" panose="020B0604030504040204" pitchFamily="34" charset="0"/>
              <a:cs typeface="BrowalliaUPC" panose="020B0604020202020204" pitchFamily="34" charset="0"/>
            </a:endParaRPr>
          </a:p>
        </p:txBody>
      </p:sp>
      <p:pic>
        <p:nvPicPr>
          <p:cNvPr id="11" name="Picture 2" descr="The National Council for Technical and Vocational Education and Training (NACTVE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00" y="670655"/>
            <a:ext cx="2036048" cy="1700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075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0B56CD8-0361-D827-FE98-BC3699F75BD6}"/>
              </a:ext>
            </a:extLst>
          </p:cNvPr>
          <p:cNvSpPr/>
          <p:nvPr/>
        </p:nvSpPr>
        <p:spPr>
          <a:xfrm>
            <a:off x="2105466" y="2004071"/>
            <a:ext cx="1191064" cy="4033434"/>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GB" sz="2800" b="1" dirty="0"/>
              <a:t>VET in Secondary Schools</a:t>
            </a:r>
          </a:p>
        </p:txBody>
      </p:sp>
      <p:sp>
        <p:nvSpPr>
          <p:cNvPr id="4" name="Rectangle 3">
            <a:extLst>
              <a:ext uri="{FF2B5EF4-FFF2-40B4-BE49-F238E27FC236}">
                <a16:creationId xmlns:a16="http://schemas.microsoft.com/office/drawing/2014/main" id="{631EADEE-7E9A-1D72-BCA3-6299F8811EAA}"/>
              </a:ext>
            </a:extLst>
          </p:cNvPr>
          <p:cNvSpPr/>
          <p:nvPr/>
        </p:nvSpPr>
        <p:spPr>
          <a:xfrm>
            <a:off x="4157003" y="1998896"/>
            <a:ext cx="3287151" cy="75965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2000" b="1" dirty="0"/>
              <a:t>Core Trades</a:t>
            </a:r>
          </a:p>
        </p:txBody>
      </p:sp>
      <p:sp>
        <p:nvSpPr>
          <p:cNvPr id="7" name="Rectangle 6">
            <a:extLst>
              <a:ext uri="{FF2B5EF4-FFF2-40B4-BE49-F238E27FC236}">
                <a16:creationId xmlns:a16="http://schemas.microsoft.com/office/drawing/2014/main" id="{024269FE-2756-6A51-DF06-2C3F707FFB24}"/>
              </a:ext>
            </a:extLst>
          </p:cNvPr>
          <p:cNvSpPr/>
          <p:nvPr/>
        </p:nvSpPr>
        <p:spPr>
          <a:xfrm>
            <a:off x="4157001" y="4569941"/>
            <a:ext cx="2133602" cy="54097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English Language</a:t>
            </a:r>
          </a:p>
        </p:txBody>
      </p:sp>
      <p:sp>
        <p:nvSpPr>
          <p:cNvPr id="8" name="Rectangle 7">
            <a:extLst>
              <a:ext uri="{FF2B5EF4-FFF2-40B4-BE49-F238E27FC236}">
                <a16:creationId xmlns:a16="http://schemas.microsoft.com/office/drawing/2014/main" id="{8C3461BB-D868-0660-BB20-A680E7875AEA}"/>
              </a:ext>
            </a:extLst>
          </p:cNvPr>
          <p:cNvSpPr/>
          <p:nvPr/>
        </p:nvSpPr>
        <p:spPr>
          <a:xfrm>
            <a:off x="4157002" y="3649426"/>
            <a:ext cx="2133601" cy="75965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Business Education</a:t>
            </a:r>
          </a:p>
        </p:txBody>
      </p:sp>
      <p:sp>
        <p:nvSpPr>
          <p:cNvPr id="9" name="Rectangle 8">
            <a:extLst>
              <a:ext uri="{FF2B5EF4-FFF2-40B4-BE49-F238E27FC236}">
                <a16:creationId xmlns:a16="http://schemas.microsoft.com/office/drawing/2014/main" id="{70C3636A-6340-C37A-46FA-6041075E43BD}"/>
              </a:ext>
            </a:extLst>
          </p:cNvPr>
          <p:cNvSpPr/>
          <p:nvPr/>
        </p:nvSpPr>
        <p:spPr>
          <a:xfrm>
            <a:off x="4157003" y="2935340"/>
            <a:ext cx="2133600" cy="5105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Mathematics</a:t>
            </a:r>
          </a:p>
        </p:txBody>
      </p:sp>
      <p:sp>
        <p:nvSpPr>
          <p:cNvPr id="10" name="Rectangle 9">
            <a:extLst>
              <a:ext uri="{FF2B5EF4-FFF2-40B4-BE49-F238E27FC236}">
                <a16:creationId xmlns:a16="http://schemas.microsoft.com/office/drawing/2014/main" id="{06074D3A-ACC2-B68F-A844-E9D7D87E40C6}"/>
              </a:ext>
            </a:extLst>
          </p:cNvPr>
          <p:cNvSpPr/>
          <p:nvPr/>
        </p:nvSpPr>
        <p:spPr>
          <a:xfrm>
            <a:off x="4157001" y="5257322"/>
            <a:ext cx="2133602" cy="75965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Historia </a:t>
            </a:r>
            <a:r>
              <a:rPr lang="en-GB" sz="2000" b="1" dirty="0" err="1"/>
              <a:t>ya</a:t>
            </a:r>
            <a:r>
              <a:rPr lang="en-GB" sz="2000" b="1" dirty="0"/>
              <a:t> Tanzania </a:t>
            </a:r>
            <a:r>
              <a:rPr lang="en-GB" sz="2000" b="1" dirty="0" err="1"/>
              <a:t>na</a:t>
            </a:r>
            <a:r>
              <a:rPr lang="en-GB" sz="2000" b="1" dirty="0"/>
              <a:t> </a:t>
            </a:r>
            <a:r>
              <a:rPr lang="en-GB" sz="2000" b="1" dirty="0" err="1"/>
              <a:t>Maadili</a:t>
            </a:r>
            <a:endParaRPr lang="en-GB" sz="2000" b="1" dirty="0"/>
          </a:p>
        </p:txBody>
      </p:sp>
      <p:cxnSp>
        <p:nvCxnSpPr>
          <p:cNvPr id="12" name="Straight Connector 11">
            <a:extLst>
              <a:ext uri="{FF2B5EF4-FFF2-40B4-BE49-F238E27FC236}">
                <a16:creationId xmlns:a16="http://schemas.microsoft.com/office/drawing/2014/main" id="{3254F900-141D-580C-85F4-9F72377A7EA0}"/>
              </a:ext>
            </a:extLst>
          </p:cNvPr>
          <p:cNvCxnSpPr>
            <a:cxnSpLocks/>
          </p:cNvCxnSpPr>
          <p:nvPr/>
        </p:nvCxnSpPr>
        <p:spPr>
          <a:xfrm>
            <a:off x="3629465" y="2378724"/>
            <a:ext cx="0" cy="325842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5D4A3EE-4260-611B-4BB1-E052ED9A36CA}"/>
              </a:ext>
            </a:extLst>
          </p:cNvPr>
          <p:cNvCxnSpPr>
            <a:stCxn id="3" idx="3"/>
          </p:cNvCxnSpPr>
          <p:nvPr/>
        </p:nvCxnSpPr>
        <p:spPr>
          <a:xfrm>
            <a:off x="3296530" y="4020788"/>
            <a:ext cx="33293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F178B8A6-6E12-7263-3919-E08D8563E09D}"/>
              </a:ext>
            </a:extLst>
          </p:cNvPr>
          <p:cNvCxnSpPr>
            <a:cxnSpLocks/>
          </p:cNvCxnSpPr>
          <p:nvPr/>
        </p:nvCxnSpPr>
        <p:spPr>
          <a:xfrm>
            <a:off x="3629465" y="2378724"/>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FD8328C-5F2F-8259-0EE8-21674340FAC6}"/>
              </a:ext>
            </a:extLst>
          </p:cNvPr>
          <p:cNvCxnSpPr>
            <a:cxnSpLocks/>
          </p:cNvCxnSpPr>
          <p:nvPr/>
        </p:nvCxnSpPr>
        <p:spPr>
          <a:xfrm>
            <a:off x="3629463" y="3217711"/>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C1FCF05-1713-B60D-4EA2-EE896984DD55}"/>
              </a:ext>
            </a:extLst>
          </p:cNvPr>
          <p:cNvCxnSpPr>
            <a:cxnSpLocks/>
          </p:cNvCxnSpPr>
          <p:nvPr/>
        </p:nvCxnSpPr>
        <p:spPr>
          <a:xfrm>
            <a:off x="3622432" y="4029254"/>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D00235C-1D44-87C9-D526-4FCE3B367CCE}"/>
              </a:ext>
            </a:extLst>
          </p:cNvPr>
          <p:cNvCxnSpPr>
            <a:cxnSpLocks/>
          </p:cNvCxnSpPr>
          <p:nvPr/>
        </p:nvCxnSpPr>
        <p:spPr>
          <a:xfrm>
            <a:off x="3629463" y="4840429"/>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D4F9137-3F1E-1D93-B269-1D1245CA74D9}"/>
              </a:ext>
            </a:extLst>
          </p:cNvPr>
          <p:cNvCxnSpPr>
            <a:cxnSpLocks/>
          </p:cNvCxnSpPr>
          <p:nvPr/>
        </p:nvCxnSpPr>
        <p:spPr>
          <a:xfrm>
            <a:off x="3645878" y="5637150"/>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4" name="Title 23">
            <a:extLst>
              <a:ext uri="{FF2B5EF4-FFF2-40B4-BE49-F238E27FC236}">
                <a16:creationId xmlns:a16="http://schemas.microsoft.com/office/drawing/2014/main" id="{CEC5A845-E34E-A6F4-C1CE-FE885F563B30}"/>
              </a:ext>
            </a:extLst>
          </p:cNvPr>
          <p:cNvSpPr>
            <a:spLocks noGrp="1"/>
          </p:cNvSpPr>
          <p:nvPr>
            <p:ph type="title"/>
          </p:nvPr>
        </p:nvSpPr>
        <p:spPr>
          <a:xfrm>
            <a:off x="3052697" y="308383"/>
            <a:ext cx="6091298" cy="962320"/>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90000"/>
          </a:bodyPr>
          <a:lstStyle/>
          <a:p>
            <a:pPr algn="ctr">
              <a:defRPr/>
            </a:pPr>
            <a:r>
              <a:rPr lang="en-US" sz="4400" b="1" dirty="0">
                <a:solidFill>
                  <a:schemeClr val="tx1"/>
                </a:solidFill>
                <a:latin typeface="Times New Roman" panose="02020603050405020304" pitchFamily="18" charset="0"/>
                <a:cs typeface="Times New Roman" panose="02020603050405020304" pitchFamily="18" charset="0"/>
              </a:rPr>
              <a:t>VET </a:t>
            </a:r>
            <a:r>
              <a:rPr lang="en-US" b="1" dirty="0">
                <a:solidFill>
                  <a:schemeClr val="tx1"/>
                </a:solidFill>
                <a:latin typeface="Times New Roman" panose="02020603050405020304" pitchFamily="18" charset="0"/>
                <a:cs typeface="Times New Roman" panose="02020603050405020304" pitchFamily="18" charset="0"/>
              </a:rPr>
              <a:t>in Secondary Schools</a:t>
            </a:r>
            <a:endParaRPr lang="en-US" sz="4400" b="1" dirty="0">
              <a:solidFill>
                <a:schemeClr val="tx1"/>
              </a:solidFill>
              <a:latin typeface="Times New Roman" panose="02020603050405020304" pitchFamily="18" charset="0"/>
              <a:cs typeface="Times New Roman" panose="02020603050405020304" pitchFamily="18" charset="0"/>
            </a:endParaRPr>
          </a:p>
        </p:txBody>
      </p:sp>
      <p:sp>
        <p:nvSpPr>
          <p:cNvPr id="25" name="Rectangle 24">
            <a:extLst>
              <a:ext uri="{FF2B5EF4-FFF2-40B4-BE49-F238E27FC236}">
                <a16:creationId xmlns:a16="http://schemas.microsoft.com/office/drawing/2014/main" id="{158E3B68-8C15-B03D-FD1B-2AD54A0A86CD}"/>
              </a:ext>
            </a:extLst>
          </p:cNvPr>
          <p:cNvSpPr/>
          <p:nvPr/>
        </p:nvSpPr>
        <p:spPr>
          <a:xfrm>
            <a:off x="8651631" y="1491175"/>
            <a:ext cx="1631852" cy="50772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Electrical installation</a:t>
            </a:r>
          </a:p>
        </p:txBody>
      </p:sp>
      <p:sp>
        <p:nvSpPr>
          <p:cNvPr id="27" name="Rectangle 26">
            <a:extLst>
              <a:ext uri="{FF2B5EF4-FFF2-40B4-BE49-F238E27FC236}">
                <a16:creationId xmlns:a16="http://schemas.microsoft.com/office/drawing/2014/main" id="{9A33E801-5897-6A28-4D45-BE0050F55FE4}"/>
              </a:ext>
            </a:extLst>
          </p:cNvPr>
          <p:cNvSpPr/>
          <p:nvPr/>
        </p:nvSpPr>
        <p:spPr>
          <a:xfrm>
            <a:off x="8651631" y="2124863"/>
            <a:ext cx="1631852" cy="50772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Masonry and Brick laying</a:t>
            </a:r>
          </a:p>
        </p:txBody>
      </p:sp>
      <p:sp>
        <p:nvSpPr>
          <p:cNvPr id="28" name="Rectangle 27">
            <a:extLst>
              <a:ext uri="{FF2B5EF4-FFF2-40B4-BE49-F238E27FC236}">
                <a16:creationId xmlns:a16="http://schemas.microsoft.com/office/drawing/2014/main" id="{FFDDE694-8275-703F-0194-9EC073258EE6}"/>
              </a:ext>
            </a:extLst>
          </p:cNvPr>
          <p:cNvSpPr/>
          <p:nvPr/>
        </p:nvSpPr>
        <p:spPr>
          <a:xfrm>
            <a:off x="8651631" y="2810808"/>
            <a:ext cx="1631852" cy="75965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Welding and Metal fabrication</a:t>
            </a:r>
          </a:p>
        </p:txBody>
      </p:sp>
      <p:sp>
        <p:nvSpPr>
          <p:cNvPr id="29" name="Rectangle 28">
            <a:extLst>
              <a:ext uri="{FF2B5EF4-FFF2-40B4-BE49-F238E27FC236}">
                <a16:creationId xmlns:a16="http://schemas.microsoft.com/office/drawing/2014/main" id="{C73AAD4C-D4A3-E576-D2EF-3A3194C22724}"/>
              </a:ext>
            </a:extLst>
          </p:cNvPr>
          <p:cNvSpPr/>
          <p:nvPr/>
        </p:nvSpPr>
        <p:spPr>
          <a:xfrm>
            <a:off x="8651631" y="3901361"/>
            <a:ext cx="1631852" cy="50772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Civil works and Construction</a:t>
            </a:r>
          </a:p>
        </p:txBody>
      </p:sp>
      <p:cxnSp>
        <p:nvCxnSpPr>
          <p:cNvPr id="31" name="Straight Connector 30">
            <a:extLst>
              <a:ext uri="{FF2B5EF4-FFF2-40B4-BE49-F238E27FC236}">
                <a16:creationId xmlns:a16="http://schemas.microsoft.com/office/drawing/2014/main" id="{1511E2C6-E1E5-D91F-50B7-4B06B7B22208}"/>
              </a:ext>
            </a:extLst>
          </p:cNvPr>
          <p:cNvCxnSpPr/>
          <p:nvPr/>
        </p:nvCxnSpPr>
        <p:spPr>
          <a:xfrm>
            <a:off x="8124093" y="1745035"/>
            <a:ext cx="0" cy="250930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ABBFE85E-CCDF-F6CA-C39E-D95E536AB1A0}"/>
              </a:ext>
            </a:extLst>
          </p:cNvPr>
          <p:cNvCxnSpPr>
            <a:cxnSpLocks/>
          </p:cNvCxnSpPr>
          <p:nvPr/>
        </p:nvCxnSpPr>
        <p:spPr>
          <a:xfrm>
            <a:off x="8124093" y="1745035"/>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BDF3511E-5832-A2FB-9E6B-F34FEEEEB8B4}"/>
              </a:ext>
            </a:extLst>
          </p:cNvPr>
          <p:cNvCxnSpPr>
            <a:cxnSpLocks/>
          </p:cNvCxnSpPr>
          <p:nvPr/>
        </p:nvCxnSpPr>
        <p:spPr>
          <a:xfrm>
            <a:off x="8165124" y="2378724"/>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7E28889-F7CA-9994-E8B9-34710460AC5B}"/>
              </a:ext>
            </a:extLst>
          </p:cNvPr>
          <p:cNvCxnSpPr>
            <a:cxnSpLocks/>
          </p:cNvCxnSpPr>
          <p:nvPr/>
        </p:nvCxnSpPr>
        <p:spPr>
          <a:xfrm>
            <a:off x="8165124" y="4236220"/>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F911DFFA-9593-C2CA-C4F7-D28D2B12F601}"/>
              </a:ext>
            </a:extLst>
          </p:cNvPr>
          <p:cNvCxnSpPr>
            <a:cxnSpLocks/>
          </p:cNvCxnSpPr>
          <p:nvPr/>
        </p:nvCxnSpPr>
        <p:spPr>
          <a:xfrm>
            <a:off x="7444154" y="2378723"/>
            <a:ext cx="67993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D880AB1-49C0-A876-1DC9-10A2CFDD207D}"/>
              </a:ext>
            </a:extLst>
          </p:cNvPr>
          <p:cNvCxnSpPr>
            <a:cxnSpLocks/>
          </p:cNvCxnSpPr>
          <p:nvPr/>
        </p:nvCxnSpPr>
        <p:spPr>
          <a:xfrm>
            <a:off x="8180364" y="3230718"/>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7A435849-D78E-7060-8230-9DBE1CBA01DA}"/>
              </a:ext>
            </a:extLst>
          </p:cNvPr>
          <p:cNvSpPr/>
          <p:nvPr/>
        </p:nvSpPr>
        <p:spPr>
          <a:xfrm>
            <a:off x="10745372" y="1212009"/>
            <a:ext cx="1169963" cy="50772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Modules</a:t>
            </a:r>
          </a:p>
        </p:txBody>
      </p:sp>
      <p:sp>
        <p:nvSpPr>
          <p:cNvPr id="41" name="Rectangle 40">
            <a:extLst>
              <a:ext uri="{FF2B5EF4-FFF2-40B4-BE49-F238E27FC236}">
                <a16:creationId xmlns:a16="http://schemas.microsoft.com/office/drawing/2014/main" id="{3DC5B99C-3ADB-22B9-DA1A-7D68137D842E}"/>
              </a:ext>
            </a:extLst>
          </p:cNvPr>
          <p:cNvSpPr/>
          <p:nvPr/>
        </p:nvSpPr>
        <p:spPr>
          <a:xfrm>
            <a:off x="10731305" y="1891494"/>
            <a:ext cx="1169963" cy="50772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Units</a:t>
            </a:r>
          </a:p>
        </p:txBody>
      </p:sp>
      <p:sp>
        <p:nvSpPr>
          <p:cNvPr id="42" name="Rectangle 41">
            <a:extLst>
              <a:ext uri="{FF2B5EF4-FFF2-40B4-BE49-F238E27FC236}">
                <a16:creationId xmlns:a16="http://schemas.microsoft.com/office/drawing/2014/main" id="{9ABCFE70-1E9D-12BC-4AEE-66267A7579FD}"/>
              </a:ext>
            </a:extLst>
          </p:cNvPr>
          <p:cNvSpPr/>
          <p:nvPr/>
        </p:nvSpPr>
        <p:spPr>
          <a:xfrm>
            <a:off x="10745372" y="2547274"/>
            <a:ext cx="1169963" cy="50772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Elements</a:t>
            </a:r>
          </a:p>
        </p:txBody>
      </p:sp>
      <p:cxnSp>
        <p:nvCxnSpPr>
          <p:cNvPr id="43" name="Straight Arrow Connector 42">
            <a:extLst>
              <a:ext uri="{FF2B5EF4-FFF2-40B4-BE49-F238E27FC236}">
                <a16:creationId xmlns:a16="http://schemas.microsoft.com/office/drawing/2014/main" id="{38752C33-6029-09D9-7393-27D1163DAF3B}"/>
              </a:ext>
            </a:extLst>
          </p:cNvPr>
          <p:cNvCxnSpPr>
            <a:cxnSpLocks/>
          </p:cNvCxnSpPr>
          <p:nvPr/>
        </p:nvCxnSpPr>
        <p:spPr>
          <a:xfrm>
            <a:off x="10283483" y="1602013"/>
            <a:ext cx="52753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5818DF09-9744-91C1-53AC-521C6EC9A48F}"/>
              </a:ext>
            </a:extLst>
          </p:cNvPr>
          <p:cNvCxnSpPr>
            <a:cxnSpLocks/>
            <a:endCxn id="41" idx="1"/>
          </p:cNvCxnSpPr>
          <p:nvPr/>
        </p:nvCxnSpPr>
        <p:spPr>
          <a:xfrm>
            <a:off x="10269417" y="1700852"/>
            <a:ext cx="461888" cy="44450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68F5972C-C86C-9955-4F53-AC1146E969EB}"/>
              </a:ext>
            </a:extLst>
          </p:cNvPr>
          <p:cNvCxnSpPr>
            <a:cxnSpLocks/>
            <a:stCxn id="25" idx="3"/>
            <a:endCxn id="42" idx="1"/>
          </p:cNvCxnSpPr>
          <p:nvPr/>
        </p:nvCxnSpPr>
        <p:spPr>
          <a:xfrm>
            <a:off x="10283483" y="1745036"/>
            <a:ext cx="461889" cy="105609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B01E269B-B29D-C2BB-B6E7-C465E1D8C7A0}"/>
              </a:ext>
            </a:extLst>
          </p:cNvPr>
          <p:cNvCxnSpPr>
            <a:cxnSpLocks/>
            <a:stCxn id="39" idx="2"/>
          </p:cNvCxnSpPr>
          <p:nvPr/>
        </p:nvCxnSpPr>
        <p:spPr>
          <a:xfrm>
            <a:off x="11330354" y="1719730"/>
            <a:ext cx="0" cy="23234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4A3FE3A8-881D-8808-2989-8EB576F56394}"/>
              </a:ext>
            </a:extLst>
          </p:cNvPr>
          <p:cNvCxnSpPr>
            <a:cxnSpLocks/>
          </p:cNvCxnSpPr>
          <p:nvPr/>
        </p:nvCxnSpPr>
        <p:spPr>
          <a:xfrm>
            <a:off x="11316286" y="2431104"/>
            <a:ext cx="0" cy="23234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8112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Content Placeholder 3">
            <a:extLst>
              <a:ext uri="{FF2B5EF4-FFF2-40B4-BE49-F238E27FC236}">
                <a16:creationId xmlns:a16="http://schemas.microsoft.com/office/drawing/2014/main" id="{A142DE54-E6F9-5533-8E88-BF5BEB88721F}"/>
              </a:ext>
            </a:extLst>
          </p:cNvPr>
          <p:cNvGrpSpPr/>
          <p:nvPr/>
        </p:nvGrpSpPr>
        <p:grpSpPr>
          <a:xfrm>
            <a:off x="3088952" y="1599751"/>
            <a:ext cx="6014109" cy="5765713"/>
            <a:chOff x="3088952" y="1599751"/>
            <a:chExt cx="6014109" cy="5765713"/>
          </a:xfrm>
        </p:grpSpPr>
        <p:sp>
          <p:nvSpPr>
            <p:cNvPr id="4" name="Free-form: Shape 3">
              <a:extLst>
                <a:ext uri="{FF2B5EF4-FFF2-40B4-BE49-F238E27FC236}">
                  <a16:creationId xmlns:a16="http://schemas.microsoft.com/office/drawing/2014/main" id="{F5616716-2AAA-C2F5-BEF4-F4A78AB91D72}"/>
                </a:ext>
              </a:extLst>
            </p:cNvPr>
            <p:cNvSpPr/>
            <p:nvPr/>
          </p:nvSpPr>
          <p:spPr>
            <a:xfrm>
              <a:off x="3600952" y="1999198"/>
              <a:ext cx="4990081" cy="5366266"/>
            </a:xfrm>
            <a:custGeom>
              <a:avLst/>
              <a:gdLst>
                <a:gd name="f0" fmla="val 10800000"/>
                <a:gd name="f1" fmla="val 5400000"/>
                <a:gd name="f2" fmla="val 180"/>
                <a:gd name="f3" fmla="val w"/>
                <a:gd name="f4" fmla="val h"/>
                <a:gd name="f5" fmla="val 0"/>
                <a:gd name="f6" fmla="val 4990084"/>
                <a:gd name="f7" fmla="val 5366270"/>
                <a:gd name="f8" fmla="val 2495042"/>
                <a:gd name="f9" fmla="val 3414024"/>
                <a:gd name="f10" fmla="val 4258612"/>
                <a:gd name="f11" fmla="val 543255"/>
                <a:gd name="f12" fmla="val 4693307"/>
                <a:gd name="f13" fmla="val 1413966"/>
                <a:gd name="f14" fmla="val 5089010"/>
                <a:gd name="f15" fmla="val 2206575"/>
                <a:gd name="f16" fmla="val 3159694"/>
                <a:gd name="f17" fmla="val 3952304"/>
                <a:gd name="f18" fmla="val 2683135"/>
                <a:gd name="f19" fmla="+- 0 0 -90"/>
                <a:gd name="f20" fmla="*/ f3 1 4990084"/>
                <a:gd name="f21" fmla="*/ f4 1 5366270"/>
                <a:gd name="f22" fmla="val f5"/>
                <a:gd name="f23" fmla="val f6"/>
                <a:gd name="f24" fmla="val f7"/>
                <a:gd name="f25" fmla="*/ f19 f0 1"/>
                <a:gd name="f26" fmla="+- f24 0 f22"/>
                <a:gd name="f27" fmla="+- f23 0 f22"/>
                <a:gd name="f28" fmla="*/ f25 1 f2"/>
                <a:gd name="f29" fmla="*/ f27 1 4990084"/>
                <a:gd name="f30" fmla="*/ f26 1 5366270"/>
                <a:gd name="f31" fmla="*/ 2495042 f27 1"/>
                <a:gd name="f32" fmla="*/ 0 f26 1"/>
                <a:gd name="f33" fmla="*/ 4693307 f27 1"/>
                <a:gd name="f34" fmla="*/ 1413966 f26 1"/>
                <a:gd name="f35" fmla="*/ 3952304 f26 1"/>
                <a:gd name="f36" fmla="*/ 2683135 f26 1"/>
                <a:gd name="f37" fmla="+- f28 0 f1"/>
                <a:gd name="f38" fmla="*/ f31 1 4990084"/>
                <a:gd name="f39" fmla="*/ f32 1 5366270"/>
                <a:gd name="f40" fmla="*/ f33 1 4990084"/>
                <a:gd name="f41" fmla="*/ f34 1 5366270"/>
                <a:gd name="f42" fmla="*/ f35 1 5366270"/>
                <a:gd name="f43" fmla="*/ f36 1 5366270"/>
                <a:gd name="f44" fmla="*/ f22 1 f29"/>
                <a:gd name="f45" fmla="*/ f23 1 f29"/>
                <a:gd name="f46" fmla="*/ f22 1 f30"/>
                <a:gd name="f47" fmla="*/ f24 1 f30"/>
                <a:gd name="f48" fmla="*/ f38 1 f29"/>
                <a:gd name="f49" fmla="*/ f39 1 f30"/>
                <a:gd name="f50" fmla="*/ f40 1 f29"/>
                <a:gd name="f51" fmla="*/ f41 1 f30"/>
                <a:gd name="f52" fmla="*/ f42 1 f30"/>
                <a:gd name="f53" fmla="*/ f43 1 f30"/>
                <a:gd name="f54" fmla="*/ f44 f20 1"/>
                <a:gd name="f55" fmla="*/ f45 f20 1"/>
                <a:gd name="f56" fmla="*/ f47 f21 1"/>
                <a:gd name="f57" fmla="*/ f46 f21 1"/>
                <a:gd name="f58" fmla="*/ f48 f20 1"/>
                <a:gd name="f59" fmla="*/ f49 f21 1"/>
                <a:gd name="f60" fmla="*/ f50 f20 1"/>
                <a:gd name="f61" fmla="*/ f51 f21 1"/>
                <a:gd name="f62" fmla="*/ f52 f21 1"/>
                <a:gd name="f63" fmla="*/ f53 f21 1"/>
              </a:gdLst>
              <a:ahLst/>
              <a:cxnLst>
                <a:cxn ang="3cd4">
                  <a:pos x="hc" y="t"/>
                </a:cxn>
                <a:cxn ang="0">
                  <a:pos x="r" y="vc"/>
                </a:cxn>
                <a:cxn ang="cd4">
                  <a:pos x="hc" y="b"/>
                </a:cxn>
                <a:cxn ang="cd2">
                  <a:pos x="l" y="vc"/>
                </a:cxn>
                <a:cxn ang="f37">
                  <a:pos x="f58" y="f59"/>
                </a:cxn>
                <a:cxn ang="f37">
                  <a:pos x="f60" y="f61"/>
                </a:cxn>
                <a:cxn ang="f37">
                  <a:pos x="f60" y="f62"/>
                </a:cxn>
                <a:cxn ang="f37">
                  <a:pos x="f58" y="f63"/>
                </a:cxn>
                <a:cxn ang="f37">
                  <a:pos x="f58" y="f59"/>
                </a:cxn>
              </a:cxnLst>
              <a:rect l="f54" t="f57" r="f55" b="f56"/>
              <a:pathLst>
                <a:path w="4990084" h="5366270">
                  <a:moveTo>
                    <a:pt x="f8" y="f5"/>
                  </a:moveTo>
                  <a:cubicBezTo>
                    <a:pt x="f9" y="f5"/>
                    <a:pt x="f10" y="f11"/>
                    <a:pt x="f12" y="f13"/>
                  </a:cubicBezTo>
                  <a:cubicBezTo>
                    <a:pt x="f14" y="f15"/>
                    <a:pt x="f14" y="f16"/>
                    <a:pt x="f12" y="f17"/>
                  </a:cubicBezTo>
                  <a:lnTo>
                    <a:pt x="f8" y="f18"/>
                  </a:lnTo>
                  <a:lnTo>
                    <a:pt x="f8" y="f5"/>
                  </a:lnTo>
                  <a:close/>
                </a:path>
              </a:pathLst>
            </a:custGeom>
            <a:gradFill>
              <a:gsLst>
                <a:gs pos="0">
                  <a:srgbClr val="B5D5A7"/>
                </a:gs>
                <a:gs pos="100000">
                  <a:srgbClr val="AACE99"/>
                </a:gs>
              </a:gsLst>
              <a:lin ang="5400000"/>
            </a:gradFill>
            <a:ln w="6345" cap="flat">
              <a:solidFill>
                <a:srgbClr val="70AD47"/>
              </a:solidFill>
              <a:prstDash val="solid"/>
              <a:miter/>
            </a:ln>
          </p:spPr>
          <p:txBody>
            <a:bodyPr vert="horz" wrap="square" lIns="2652756" tIns="1159998" rIns="600879" bIns="2654887" anchor="ctr" anchorCtr="1" compatLnSpc="1">
              <a:noAutofit/>
            </a:bodyPr>
            <a:lstStyle/>
            <a:p>
              <a:pPr marL="0" marR="0" lvl="0" indent="0" algn="ctr"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Calibri"/>
                </a:rPr>
                <a:t>Core competences</a:t>
              </a:r>
            </a:p>
          </p:txBody>
        </p:sp>
        <p:sp>
          <p:nvSpPr>
            <p:cNvPr id="5" name="Free-form: Shape 4">
              <a:extLst>
                <a:ext uri="{FF2B5EF4-FFF2-40B4-BE49-F238E27FC236}">
                  <a16:creationId xmlns:a16="http://schemas.microsoft.com/office/drawing/2014/main" id="{E8162DD0-F704-0AF5-FD0F-F7580FAEA34F}"/>
                </a:ext>
              </a:extLst>
            </p:cNvPr>
            <p:cNvSpPr/>
            <p:nvPr/>
          </p:nvSpPr>
          <p:spPr>
            <a:xfrm>
              <a:off x="4193154" y="2985305"/>
              <a:ext cx="3655121" cy="3655121"/>
            </a:xfrm>
            <a:custGeom>
              <a:avLst/>
              <a:gdLst>
                <a:gd name="f0" fmla="val 10800000"/>
                <a:gd name="f1" fmla="val 5400000"/>
                <a:gd name="f2" fmla="val 180"/>
                <a:gd name="f3" fmla="val w"/>
                <a:gd name="f4" fmla="val h"/>
                <a:gd name="f5" fmla="val 0"/>
                <a:gd name="f6" fmla="val 3655123"/>
                <a:gd name="f7" fmla="val 3410276"/>
                <a:gd name="f8" fmla="val 2741342"/>
                <a:gd name="f9" fmla="val 3083813"/>
                <a:gd name="f10" fmla="val 3306792"/>
                <a:gd name="f11" fmla="val 2480486"/>
                <a:gd name="f12" fmla="val 1827561"/>
                <a:gd name="f13" fmla="val 1174636"/>
                <a:gd name="f14" fmla="val 571308"/>
                <a:gd name="f15" fmla="val 244846"/>
                <a:gd name="f16" fmla="val 1827562"/>
                <a:gd name="f17" fmla="+- 0 0 -90"/>
                <a:gd name="f18" fmla="*/ f3 1 3655123"/>
                <a:gd name="f19" fmla="*/ f4 1 3655123"/>
                <a:gd name="f20" fmla="val f5"/>
                <a:gd name="f21" fmla="val f6"/>
                <a:gd name="f22" fmla="*/ f17 f0 1"/>
                <a:gd name="f23" fmla="+- f21 0 f20"/>
                <a:gd name="f24" fmla="*/ f22 1 f2"/>
                <a:gd name="f25" fmla="*/ f23 1 3655123"/>
                <a:gd name="f26" fmla="*/ 3410276 f23 1"/>
                <a:gd name="f27" fmla="*/ 2741342 f23 1"/>
                <a:gd name="f28" fmla="*/ 1827561 f23 1"/>
                <a:gd name="f29" fmla="*/ 3655123 f23 1"/>
                <a:gd name="f30" fmla="*/ 244846 f23 1"/>
                <a:gd name="f31" fmla="*/ 1827562 f23 1"/>
                <a:gd name="f32" fmla="+- f24 0 f1"/>
                <a:gd name="f33" fmla="*/ f26 1 3655123"/>
                <a:gd name="f34" fmla="*/ f27 1 3655123"/>
                <a:gd name="f35" fmla="*/ f28 1 3655123"/>
                <a:gd name="f36" fmla="*/ f29 1 3655123"/>
                <a:gd name="f37" fmla="*/ f30 1 3655123"/>
                <a:gd name="f38" fmla="*/ f31 1 3655123"/>
                <a:gd name="f39" fmla="*/ f20 1 f25"/>
                <a:gd name="f40" fmla="*/ f21 1 f25"/>
                <a:gd name="f41" fmla="*/ f33 1 f25"/>
                <a:gd name="f42" fmla="*/ f34 1 f25"/>
                <a:gd name="f43" fmla="*/ f35 1 f25"/>
                <a:gd name="f44" fmla="*/ f36 1 f25"/>
                <a:gd name="f45" fmla="*/ f37 1 f25"/>
                <a:gd name="f46" fmla="*/ f38 1 f25"/>
                <a:gd name="f47" fmla="*/ f39 f18 1"/>
                <a:gd name="f48" fmla="*/ f40 f18 1"/>
                <a:gd name="f49" fmla="*/ f40 f19 1"/>
                <a:gd name="f50" fmla="*/ f39 f19 1"/>
                <a:gd name="f51" fmla="*/ f41 f18 1"/>
                <a:gd name="f52" fmla="*/ f42 f19 1"/>
                <a:gd name="f53" fmla="*/ f43 f18 1"/>
                <a:gd name="f54" fmla="*/ f44 f19 1"/>
                <a:gd name="f55" fmla="*/ f45 f18 1"/>
                <a:gd name="f56" fmla="*/ f46 f18 1"/>
                <a:gd name="f57" fmla="*/ f46 f19 1"/>
              </a:gdLst>
              <a:ahLst/>
              <a:cxnLst>
                <a:cxn ang="3cd4">
                  <a:pos x="hc" y="t"/>
                </a:cxn>
                <a:cxn ang="0">
                  <a:pos x="r" y="vc"/>
                </a:cxn>
                <a:cxn ang="cd4">
                  <a:pos x="hc" y="b"/>
                </a:cxn>
                <a:cxn ang="cd2">
                  <a:pos x="l" y="vc"/>
                </a:cxn>
                <a:cxn ang="f32">
                  <a:pos x="f51" y="f52"/>
                </a:cxn>
                <a:cxn ang="f32">
                  <a:pos x="f53" y="f54"/>
                </a:cxn>
                <a:cxn ang="f32">
                  <a:pos x="f55" y="f52"/>
                </a:cxn>
                <a:cxn ang="f32">
                  <a:pos x="f56" y="f57"/>
                </a:cxn>
                <a:cxn ang="f32">
                  <a:pos x="f51" y="f52"/>
                </a:cxn>
              </a:cxnLst>
              <a:rect l="f47" t="f50" r="f48" b="f49"/>
              <a:pathLst>
                <a:path w="3655123" h="3655123">
                  <a:moveTo>
                    <a:pt x="f7" y="f8"/>
                  </a:moveTo>
                  <a:cubicBezTo>
                    <a:pt x="f9" y="f10"/>
                    <a:pt x="f11" y="f6"/>
                    <a:pt x="f12" y="f6"/>
                  </a:cubicBezTo>
                  <a:cubicBezTo>
                    <a:pt x="f13" y="f6"/>
                    <a:pt x="f14" y="f10"/>
                    <a:pt x="f15" y="f8"/>
                  </a:cubicBezTo>
                  <a:lnTo>
                    <a:pt x="f16" y="f16"/>
                  </a:lnTo>
                  <a:lnTo>
                    <a:pt x="f7" y="f8"/>
                  </a:lnTo>
                  <a:close/>
                </a:path>
              </a:pathLst>
            </a:custGeom>
            <a:solidFill>
              <a:srgbClr val="4472C4"/>
            </a:solidFill>
            <a:ln w="12701" cap="flat">
              <a:solidFill>
                <a:srgbClr val="FFFFFF"/>
              </a:solidFill>
              <a:prstDash val="solid"/>
              <a:miter/>
            </a:ln>
          </p:spPr>
          <p:txBody>
            <a:bodyPr vert="horz" wrap="square" lIns="893131" tIns="2394338" rIns="849614" bIns="349209" anchor="ctr" anchorCtr="1" compatLnSpc="1">
              <a:noAutofit/>
            </a:bodyPr>
            <a:lstStyle/>
            <a:p>
              <a:pPr marL="0" marR="0" lvl="0" indent="0" algn="ctr"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sz="1800" b="0" i="0" u="none" strike="noStrike" kern="1200" cap="none" spc="0" baseline="0">
                  <a:solidFill>
                    <a:srgbClr val="FFFFFF"/>
                  </a:solidFill>
                  <a:uFillTx/>
                  <a:latin typeface="Calibri"/>
                </a:rPr>
                <a:t>Crosscutting skills</a:t>
              </a:r>
            </a:p>
          </p:txBody>
        </p:sp>
        <p:sp>
          <p:nvSpPr>
            <p:cNvPr id="6" name="Free-form: Shape 5">
              <a:extLst>
                <a:ext uri="{FF2B5EF4-FFF2-40B4-BE49-F238E27FC236}">
                  <a16:creationId xmlns:a16="http://schemas.microsoft.com/office/drawing/2014/main" id="{8C4C9A94-724A-FA09-BBDC-993A322ABF60}"/>
                </a:ext>
              </a:extLst>
            </p:cNvPr>
            <p:cNvSpPr/>
            <p:nvPr/>
          </p:nvSpPr>
          <p:spPr>
            <a:xfrm>
              <a:off x="4117881" y="2854765"/>
              <a:ext cx="3655121" cy="3655121"/>
            </a:xfrm>
            <a:custGeom>
              <a:avLst/>
              <a:gdLst>
                <a:gd name="f0" fmla="val 10800000"/>
                <a:gd name="f1" fmla="val 5400000"/>
                <a:gd name="f2" fmla="val 180"/>
                <a:gd name="f3" fmla="val w"/>
                <a:gd name="f4" fmla="val h"/>
                <a:gd name="f5" fmla="val 0"/>
                <a:gd name="f6" fmla="val 3655123"/>
                <a:gd name="f7" fmla="+- 0 0 1"/>
                <a:gd name="f8" fmla="val 244847"/>
                <a:gd name="f9" fmla="val 2741342"/>
                <a:gd name="f10" fmla="val -81616"/>
                <a:gd name="f11" fmla="val 2175892"/>
                <a:gd name="f12" fmla="val 1479230"/>
                <a:gd name="f13" fmla="val 913780"/>
                <a:gd name="f14" fmla="val 571310"/>
                <a:gd name="f15" fmla="val 348330"/>
                <a:gd name="f16" fmla="val 1174637"/>
                <a:gd name="f17" fmla="val -1"/>
                <a:gd name="f18" fmla="val 1827562"/>
                <a:gd name="f19" fmla="+- 0 0 -90"/>
                <a:gd name="f20" fmla="*/ f3 1 3655123"/>
                <a:gd name="f21" fmla="*/ f4 1 3655123"/>
                <a:gd name="f22" fmla="val f5"/>
                <a:gd name="f23" fmla="val f6"/>
                <a:gd name="f24" fmla="*/ f19 f0 1"/>
                <a:gd name="f25" fmla="+- f23 0 f22"/>
                <a:gd name="f26" fmla="*/ f24 1 f2"/>
                <a:gd name="f27" fmla="*/ f25 1 3655123"/>
                <a:gd name="f28" fmla="*/ 244847 f25 1"/>
                <a:gd name="f29" fmla="*/ 2741342 f25 1"/>
                <a:gd name="f30" fmla="*/ 913780 f25 1"/>
                <a:gd name="f31" fmla="*/ 1827562 f25 1"/>
                <a:gd name="f32" fmla="*/ f7 f25 1"/>
                <a:gd name="f33" fmla="+- f26 0 f1"/>
                <a:gd name="f34" fmla="*/ f28 1 3655123"/>
                <a:gd name="f35" fmla="*/ f29 1 3655123"/>
                <a:gd name="f36" fmla="*/ f30 1 3655123"/>
                <a:gd name="f37" fmla="*/ f31 1 3655123"/>
                <a:gd name="f38" fmla="*/ f32 1 3655123"/>
                <a:gd name="f39" fmla="*/ f22 1 f27"/>
                <a:gd name="f40" fmla="*/ f23 1 f27"/>
                <a:gd name="f41" fmla="*/ f34 1 f27"/>
                <a:gd name="f42" fmla="*/ f35 1 f27"/>
                <a:gd name="f43" fmla="*/ f36 1 f27"/>
                <a:gd name="f44" fmla="*/ f37 1 f27"/>
                <a:gd name="f45" fmla="*/ f38 1 f27"/>
                <a:gd name="f46" fmla="*/ f39 f20 1"/>
                <a:gd name="f47" fmla="*/ f40 f20 1"/>
                <a:gd name="f48" fmla="*/ f40 f21 1"/>
                <a:gd name="f49" fmla="*/ f39 f21 1"/>
                <a:gd name="f50" fmla="*/ f41 f20 1"/>
                <a:gd name="f51" fmla="*/ f42 f21 1"/>
                <a:gd name="f52" fmla="*/ f43 f21 1"/>
                <a:gd name="f53" fmla="*/ f44 f20 1"/>
                <a:gd name="f54" fmla="*/ f45 f21 1"/>
                <a:gd name="f55" fmla="*/ f44 f21 1"/>
              </a:gdLst>
              <a:ahLst/>
              <a:cxnLst>
                <a:cxn ang="3cd4">
                  <a:pos x="hc" y="t"/>
                </a:cxn>
                <a:cxn ang="0">
                  <a:pos x="r" y="vc"/>
                </a:cxn>
                <a:cxn ang="cd4">
                  <a:pos x="hc" y="b"/>
                </a:cxn>
                <a:cxn ang="cd2">
                  <a:pos x="l" y="vc"/>
                </a:cxn>
                <a:cxn ang="f33">
                  <a:pos x="f50" y="f51"/>
                </a:cxn>
                <a:cxn ang="f33">
                  <a:pos x="f50" y="f52"/>
                </a:cxn>
                <a:cxn ang="f33">
                  <a:pos x="f53" y="f54"/>
                </a:cxn>
                <a:cxn ang="f33">
                  <a:pos x="f53" y="f55"/>
                </a:cxn>
                <a:cxn ang="f33">
                  <a:pos x="f50" y="f51"/>
                </a:cxn>
              </a:cxnLst>
              <a:rect l="f46" t="f49" r="f47" b="f48"/>
              <a:pathLst>
                <a:path w="3655123" h="3655123">
                  <a:moveTo>
                    <a:pt x="f8" y="f9"/>
                  </a:moveTo>
                  <a:cubicBezTo>
                    <a:pt x="f10" y="f11"/>
                    <a:pt x="f10" y="f12"/>
                    <a:pt x="f8" y="f13"/>
                  </a:cubicBezTo>
                  <a:cubicBezTo>
                    <a:pt x="f14" y="f15"/>
                    <a:pt x="f16" y="f17"/>
                    <a:pt x="f18" y="f17"/>
                  </a:cubicBezTo>
                  <a:lnTo>
                    <a:pt x="f18" y="f18"/>
                  </a:lnTo>
                  <a:lnTo>
                    <a:pt x="f8" y="f9"/>
                  </a:lnTo>
                  <a:close/>
                </a:path>
              </a:pathLst>
            </a:custGeom>
            <a:solidFill>
              <a:srgbClr val="4472C4"/>
            </a:solidFill>
            <a:ln w="12701" cap="flat">
              <a:solidFill>
                <a:srgbClr val="FFFFFF"/>
              </a:solidFill>
              <a:prstDash val="solid"/>
              <a:miter/>
            </a:ln>
          </p:spPr>
          <p:txBody>
            <a:bodyPr vert="horz" wrap="square" lIns="446245" tIns="797402" rIns="1949199" bIns="1815614" anchor="ctr" anchorCtr="1" compatLnSpc="1">
              <a:noAutofit/>
            </a:bodyPr>
            <a:lstStyle/>
            <a:p>
              <a:pPr marL="0" marR="0" lvl="0" indent="0" algn="ctr"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sz="1800" b="0" i="0" u="none" strike="noStrike" kern="1200" cap="none" spc="0" baseline="0">
                  <a:solidFill>
                    <a:srgbClr val="FFFFFF"/>
                  </a:solidFill>
                  <a:uFillTx/>
                  <a:latin typeface="Calibri"/>
                </a:rPr>
                <a:t>Generic competences</a:t>
              </a:r>
            </a:p>
          </p:txBody>
        </p:sp>
        <p:sp>
          <p:nvSpPr>
            <p:cNvPr id="7" name="Free-form: Shape 6">
              <a:extLst>
                <a:ext uri="{FF2B5EF4-FFF2-40B4-BE49-F238E27FC236}">
                  <a16:creationId xmlns:a16="http://schemas.microsoft.com/office/drawing/2014/main" id="{21CFA150-7CF5-7657-79B5-D88B5CF2B655}"/>
                </a:ext>
              </a:extLst>
            </p:cNvPr>
            <p:cNvSpPr/>
            <p:nvPr/>
          </p:nvSpPr>
          <p:spPr>
            <a:xfrm>
              <a:off x="3088952" y="1599751"/>
              <a:ext cx="6014109" cy="5725058"/>
            </a:xfrm>
            <a:custGeom>
              <a:avLst/>
              <a:gdLst>
                <a:gd name="f0" fmla="val 10800000"/>
                <a:gd name="f1" fmla="val 5400000"/>
                <a:gd name="f2" fmla="val 180"/>
                <a:gd name="f3" fmla="val w"/>
                <a:gd name="f4" fmla="val h"/>
                <a:gd name="f5" fmla="val 0"/>
                <a:gd name="f6" fmla="val 6014111"/>
                <a:gd name="f7" fmla="val 5725055"/>
                <a:gd name="f8" fmla="+- 0 0 6853944"/>
                <a:gd name="f9" fmla="val 3006615"/>
                <a:gd name="f10" fmla="val 194051"/>
                <a:gd name="f11" fmla="val 2813005"/>
                <a:gd name="f12" fmla="val 2668477"/>
                <a:gd name="f13" fmla="val 16199432"/>
                <a:gd name="f14" fmla="val 6890145"/>
                <a:gd name="f15" fmla="val 5703345"/>
                <a:gd name="f16" fmla="val 4129155"/>
                <a:gd name="f17" fmla="val 5283833"/>
                <a:gd name="f18" fmla="val 4177026"/>
                <a:gd name="f19" fmla="val 5115123"/>
                <a:gd name="f20" fmla="val 3789545"/>
                <a:gd name="f21" fmla="val 5283030"/>
                <a:gd name="f22" fmla="val 3886486"/>
                <a:gd name="f23" fmla="val 2521886"/>
                <a:gd name="f24" fmla="val 2377358"/>
                <a:gd name="f25" fmla="val 1453376"/>
                <a:gd name="f26" fmla="+- 0 0 -269"/>
                <a:gd name="f27" fmla="+- 0 0 -120"/>
                <a:gd name="f28" fmla="+- 0 0 -210"/>
                <a:gd name="f29" fmla="+- 0 0 -300"/>
                <a:gd name="f30" fmla="*/ f3 1 6014111"/>
                <a:gd name="f31" fmla="*/ f4 1 5725055"/>
                <a:gd name="f32" fmla="val f5"/>
                <a:gd name="f33" fmla="val f6"/>
                <a:gd name="f34" fmla="val f7"/>
                <a:gd name="f35" fmla="*/ f26 f0 1"/>
                <a:gd name="f36" fmla="*/ f27 f0 1"/>
                <a:gd name="f37" fmla="*/ f28 f0 1"/>
                <a:gd name="f38" fmla="*/ f29 f0 1"/>
                <a:gd name="f39" fmla="+- f34 0 f32"/>
                <a:gd name="f40" fmla="+- f33 0 f32"/>
                <a:gd name="f41" fmla="*/ f35 1 f2"/>
                <a:gd name="f42" fmla="*/ f36 1 f2"/>
                <a:gd name="f43" fmla="*/ f37 1 f2"/>
                <a:gd name="f44" fmla="*/ f38 1 f2"/>
                <a:gd name="f45" fmla="*/ f40 1 6014111"/>
                <a:gd name="f46" fmla="*/ f39 1 5725055"/>
                <a:gd name="f47" fmla="+- f41 0 f1"/>
                <a:gd name="f48" fmla="+- f42 0 f1"/>
                <a:gd name="f49" fmla="+- f43 0 f1"/>
                <a:gd name="f50" fmla="+- f44 0 f1"/>
                <a:gd name="f51" fmla="*/ 3006639 1 f45"/>
                <a:gd name="f52" fmla="*/ 339610 1 f46"/>
                <a:gd name="f53" fmla="*/ 5703345 1 f45"/>
                <a:gd name="f54" fmla="*/ 4129155 1 f46"/>
                <a:gd name="f55" fmla="*/ 5283833 1 f45"/>
                <a:gd name="f56" fmla="*/ 4177026 1 f46"/>
                <a:gd name="f57" fmla="*/ 5115123 1 f45"/>
                <a:gd name="f58" fmla="*/ 3789545 1 f46"/>
                <a:gd name="f59" fmla="*/ 1017961 1 f45"/>
                <a:gd name="f60" fmla="*/ 4996150 1 f45"/>
                <a:gd name="f61" fmla="*/ 975629 1 f46"/>
                <a:gd name="f62" fmla="*/ 4749426 1 f46"/>
                <a:gd name="f63" fmla="*/ f59 f30 1"/>
                <a:gd name="f64" fmla="*/ f60 f30 1"/>
                <a:gd name="f65" fmla="*/ f62 f31 1"/>
                <a:gd name="f66" fmla="*/ f61 f31 1"/>
                <a:gd name="f67" fmla="*/ f51 f30 1"/>
                <a:gd name="f68" fmla="*/ f52 f31 1"/>
                <a:gd name="f69" fmla="*/ f53 f30 1"/>
                <a:gd name="f70" fmla="*/ f54 f31 1"/>
                <a:gd name="f71" fmla="*/ f55 f30 1"/>
                <a:gd name="f72" fmla="*/ f56 f31 1"/>
                <a:gd name="f73" fmla="*/ f57 f30 1"/>
                <a:gd name="f74" fmla="*/ f58 f31 1"/>
              </a:gdLst>
              <a:ahLst/>
              <a:cxnLst>
                <a:cxn ang="3cd4">
                  <a:pos x="hc" y="t"/>
                </a:cxn>
                <a:cxn ang="0">
                  <a:pos x="r" y="vc"/>
                </a:cxn>
                <a:cxn ang="cd4">
                  <a:pos x="hc" y="b"/>
                </a:cxn>
                <a:cxn ang="cd2">
                  <a:pos x="l" y="vc"/>
                </a:cxn>
                <a:cxn ang="f47">
                  <a:pos x="f67" y="f68"/>
                </a:cxn>
                <a:cxn ang="f48">
                  <a:pos x="f69" y="f70"/>
                </a:cxn>
                <a:cxn ang="f49">
                  <a:pos x="f71" y="f72"/>
                </a:cxn>
                <a:cxn ang="f50">
                  <a:pos x="f73" y="f74"/>
                </a:cxn>
              </a:cxnLst>
              <a:rect l="f63" t="f66" r="f64" b="f65"/>
              <a:pathLst>
                <a:path w="6014111" h="5725055">
                  <a:moveTo>
                    <a:pt x="f9" y="f10"/>
                  </a:moveTo>
                  <a:arcTo wR="f11" hR="f12" stAng="f13" swAng="f14"/>
                  <a:lnTo>
                    <a:pt x="f15" y="f16"/>
                  </a:lnTo>
                  <a:lnTo>
                    <a:pt x="f17" y="f18"/>
                  </a:lnTo>
                  <a:lnTo>
                    <a:pt x="f19" y="f20"/>
                  </a:lnTo>
                  <a:lnTo>
                    <a:pt x="f21" y="f22"/>
                  </a:lnTo>
                  <a:arcTo wR="f23" hR="f24" stAng="f25" swAng="f8"/>
                  <a:close/>
                </a:path>
              </a:pathLst>
            </a:custGeom>
            <a:gradFill>
              <a:gsLst>
                <a:gs pos="0">
                  <a:srgbClr val="FFC746"/>
                </a:gs>
                <a:gs pos="100000">
                  <a:srgbClr val="FFC600"/>
                </a:gs>
              </a:gsLst>
              <a:lin ang="5400000"/>
            </a:gradFill>
            <a:ln w="6345" cap="flat">
              <a:solidFill>
                <a:srgbClr val="FFC000"/>
              </a:solidFill>
              <a:prstDash val="solid"/>
              <a:miter/>
            </a:ln>
          </p:spPr>
          <p:txBody>
            <a:bodyPr lIns="0" tIns="0" rIns="0" bIns="0"/>
            <a:lstStyle/>
            <a:p>
              <a:endParaRPr lang="en-GB"/>
            </a:p>
          </p:txBody>
        </p:sp>
        <p:sp>
          <p:nvSpPr>
            <p:cNvPr id="8" name="Free-form: Shape 7">
              <a:extLst>
                <a:ext uri="{FF2B5EF4-FFF2-40B4-BE49-F238E27FC236}">
                  <a16:creationId xmlns:a16="http://schemas.microsoft.com/office/drawing/2014/main" id="{6ED19DB0-71A1-5B63-3883-9DD71A612AAE}"/>
                </a:ext>
              </a:extLst>
            </p:cNvPr>
            <p:cNvSpPr/>
            <p:nvPr/>
          </p:nvSpPr>
          <p:spPr>
            <a:xfrm>
              <a:off x="3966886" y="2758808"/>
              <a:ext cx="4107658" cy="4107658"/>
            </a:xfrm>
            <a:custGeom>
              <a:avLst/>
              <a:gdLst>
                <a:gd name="f0" fmla="val 10800000"/>
                <a:gd name="f1" fmla="val 5400000"/>
                <a:gd name="f2" fmla="val 180"/>
                <a:gd name="f3" fmla="val w"/>
                <a:gd name="f4" fmla="val h"/>
                <a:gd name="f5" fmla="val 0"/>
                <a:gd name="f6" fmla="val 4107663"/>
                <a:gd name="f7" fmla="+- 0 0 6851348"/>
                <a:gd name="f8" fmla="val 3711786"/>
                <a:gd name="f9" fmla="val 3011375"/>
                <a:gd name="f10" fmla="val 1914602"/>
                <a:gd name="f11" fmla="val 1800502"/>
                <a:gd name="f12" fmla="val 6889384"/>
                <a:gd name="f13" fmla="val 368542"/>
                <a:gd name="f14" fmla="val 3226019"/>
                <a:gd name="f15" fmla="val 486315"/>
                <a:gd name="f16" fmla="val 2959143"/>
                <a:gd name="f17" fmla="val 790550"/>
                <a:gd name="f18" fmla="val 2982291"/>
                <a:gd name="f19" fmla="val 670421"/>
                <a:gd name="f20" fmla="val 3051670"/>
                <a:gd name="f21" fmla="val 1705728"/>
                <a:gd name="f22" fmla="val 8651850"/>
                <a:gd name="f23" fmla="+- 0 0 -30"/>
                <a:gd name="f24" fmla="+- 0 0 -239"/>
                <a:gd name="f25" fmla="+- 0 0 -329"/>
                <a:gd name="f26" fmla="+- 0 0 -419"/>
                <a:gd name="f27" fmla="*/ f3 1 4107663"/>
                <a:gd name="f28" fmla="*/ f4 1 4107663"/>
                <a:gd name="f29" fmla="val f5"/>
                <a:gd name="f30" fmla="val f6"/>
                <a:gd name="f31" fmla="*/ f23 f0 1"/>
                <a:gd name="f32" fmla="*/ f24 f0 1"/>
                <a:gd name="f33" fmla="*/ f25 f0 1"/>
                <a:gd name="f34" fmla="*/ f26 f0 1"/>
                <a:gd name="f35" fmla="+- f30 0 f29"/>
                <a:gd name="f36" fmla="*/ f31 1 f2"/>
                <a:gd name="f37" fmla="*/ f32 1 f2"/>
                <a:gd name="f38" fmla="*/ f33 1 f2"/>
                <a:gd name="f39" fmla="*/ f34 1 f2"/>
                <a:gd name="f40" fmla="*/ f35 1 4107663"/>
                <a:gd name="f41" fmla="+- f36 0 f1"/>
                <a:gd name="f42" fmla="+- f37 0 f1"/>
                <a:gd name="f43" fmla="+- f38 0 f1"/>
                <a:gd name="f44" fmla="+- f39 0 f1"/>
                <a:gd name="f45" fmla="*/ 3621348 1 f40"/>
                <a:gd name="f46" fmla="*/ 2959143 1 f40"/>
                <a:gd name="f47" fmla="*/ 368542 1 f40"/>
                <a:gd name="f48" fmla="*/ 3226019 1 f40"/>
                <a:gd name="f49" fmla="*/ 486315 1 f40"/>
                <a:gd name="f50" fmla="*/ 790550 1 f40"/>
                <a:gd name="f51" fmla="*/ 2982291 1 f40"/>
                <a:gd name="f52" fmla="*/ 700003 1 f40"/>
                <a:gd name="f53" fmla="*/ 3407660 1 f40"/>
                <a:gd name="f54" fmla="*/ f52 f27 1"/>
                <a:gd name="f55" fmla="*/ f53 f27 1"/>
                <a:gd name="f56" fmla="*/ f53 f28 1"/>
                <a:gd name="f57" fmla="*/ f52 f28 1"/>
                <a:gd name="f58" fmla="*/ f45 f27 1"/>
                <a:gd name="f59" fmla="*/ f46 f28 1"/>
                <a:gd name="f60" fmla="*/ f47 f27 1"/>
                <a:gd name="f61" fmla="*/ f48 f28 1"/>
                <a:gd name="f62" fmla="*/ f49 f27 1"/>
                <a:gd name="f63" fmla="*/ f50 f27 1"/>
                <a:gd name="f64" fmla="*/ f51 f28 1"/>
              </a:gdLst>
              <a:ahLst/>
              <a:cxnLst>
                <a:cxn ang="3cd4">
                  <a:pos x="hc" y="t"/>
                </a:cxn>
                <a:cxn ang="0">
                  <a:pos x="r" y="vc"/>
                </a:cxn>
                <a:cxn ang="cd4">
                  <a:pos x="hc" y="b"/>
                </a:cxn>
                <a:cxn ang="cd2">
                  <a:pos x="l" y="vc"/>
                </a:cxn>
                <a:cxn ang="f41">
                  <a:pos x="f58" y="f59"/>
                </a:cxn>
                <a:cxn ang="f42">
                  <a:pos x="f60" y="f61"/>
                </a:cxn>
                <a:cxn ang="f43">
                  <a:pos x="f62" y="f59"/>
                </a:cxn>
                <a:cxn ang="f44">
                  <a:pos x="f63" y="f64"/>
                </a:cxn>
              </a:cxnLst>
              <a:rect l="f54" t="f57" r="f55" b="f56"/>
              <a:pathLst>
                <a:path w="4107663" h="4107663">
                  <a:moveTo>
                    <a:pt x="f8" y="f9"/>
                  </a:moveTo>
                  <a:arcTo wR="f10" hR="f10" stAng="f11" swAng="f12"/>
                  <a:lnTo>
                    <a:pt x="f13" y="f14"/>
                  </a:lnTo>
                  <a:lnTo>
                    <a:pt x="f15" y="f16"/>
                  </a:lnTo>
                  <a:lnTo>
                    <a:pt x="f17" y="f18"/>
                  </a:lnTo>
                  <a:lnTo>
                    <a:pt x="f19" y="f20"/>
                  </a:lnTo>
                  <a:arcTo wR="f21" hR="f21" stAng="f22" swAng="f7"/>
                  <a:close/>
                </a:path>
              </a:pathLst>
            </a:custGeom>
            <a:solidFill>
              <a:srgbClr val="B0BCDE"/>
            </a:solidFill>
            <a:ln cap="flat">
              <a:noFill/>
              <a:prstDash val="solid"/>
            </a:ln>
          </p:spPr>
          <p:txBody>
            <a:bodyPr lIns="0" tIns="0" rIns="0" bIns="0"/>
            <a:lstStyle/>
            <a:p>
              <a:endParaRPr lang="en-GB"/>
            </a:p>
          </p:txBody>
        </p:sp>
        <p:sp>
          <p:nvSpPr>
            <p:cNvPr id="9" name="Free-form: Shape 8">
              <a:extLst>
                <a:ext uri="{FF2B5EF4-FFF2-40B4-BE49-F238E27FC236}">
                  <a16:creationId xmlns:a16="http://schemas.microsoft.com/office/drawing/2014/main" id="{A7D40DDC-272E-7B5A-FE93-5457C7AA6997}"/>
                </a:ext>
              </a:extLst>
            </p:cNvPr>
            <p:cNvSpPr/>
            <p:nvPr/>
          </p:nvSpPr>
          <p:spPr>
            <a:xfrm>
              <a:off x="3891311" y="2628497"/>
              <a:ext cx="4107658" cy="4107658"/>
            </a:xfrm>
            <a:custGeom>
              <a:avLst/>
              <a:gdLst>
                <a:gd name="f0" fmla="val 10800000"/>
                <a:gd name="f1" fmla="val 5400000"/>
                <a:gd name="f2" fmla="val 180"/>
                <a:gd name="f3" fmla="val w"/>
                <a:gd name="f4" fmla="val h"/>
                <a:gd name="f5" fmla="val 0"/>
                <a:gd name="f6" fmla="val 4107663"/>
                <a:gd name="f7" fmla="+- 0 0 6852919"/>
                <a:gd name="f8" fmla="val 395737"/>
                <a:gd name="f9" fmla="val 3011133"/>
                <a:gd name="f10" fmla="val 1914602"/>
                <a:gd name="f11" fmla="val 9000000"/>
                <a:gd name="f12" fmla="val 6890955"/>
                <a:gd name="f13" fmla="val 1881968"/>
                <a:gd name="f14" fmla="val 8181"/>
                <a:gd name="f15" fmla="val 2054130"/>
                <a:gd name="f16" fmla="val 243667"/>
                <a:gd name="f17" fmla="val 1881888"/>
                <a:gd name="f18" fmla="val 495514"/>
                <a:gd name="f19" fmla="val 1881910"/>
                <a:gd name="f20" fmla="val 356790"/>
                <a:gd name="f21" fmla="val 1705728"/>
                <a:gd name="f22" fmla="val 15852919"/>
                <a:gd name="f23" fmla="+- 0 0 -150"/>
                <a:gd name="f24" fmla="+- 0 0 -360"/>
                <a:gd name="f25" fmla="+- 0 0 -450"/>
                <a:gd name="f26" fmla="+- 0 0 -540"/>
                <a:gd name="f27" fmla="*/ f3 1 4107663"/>
                <a:gd name="f28" fmla="*/ f4 1 4107663"/>
                <a:gd name="f29" fmla="val f5"/>
                <a:gd name="f30" fmla="val f6"/>
                <a:gd name="f31" fmla="*/ f23 f0 1"/>
                <a:gd name="f32" fmla="*/ f24 f0 1"/>
                <a:gd name="f33" fmla="*/ f25 f0 1"/>
                <a:gd name="f34" fmla="*/ f26 f0 1"/>
                <a:gd name="f35" fmla="+- f30 0 f29"/>
                <a:gd name="f36" fmla="*/ f31 1 f2"/>
                <a:gd name="f37" fmla="*/ f32 1 f2"/>
                <a:gd name="f38" fmla="*/ f33 1 f2"/>
                <a:gd name="f39" fmla="*/ f34 1 f2"/>
                <a:gd name="f40" fmla="*/ f35 1 4107663"/>
                <a:gd name="f41" fmla="+- f36 0 f1"/>
                <a:gd name="f42" fmla="+- f37 0 f1"/>
                <a:gd name="f43" fmla="+- f38 0 f1"/>
                <a:gd name="f44" fmla="+- f39 0 f1"/>
                <a:gd name="f45" fmla="*/ 486183 1 f40"/>
                <a:gd name="f46" fmla="*/ 2958914 1 f40"/>
                <a:gd name="f47" fmla="*/ 1881968 1 f40"/>
                <a:gd name="f48" fmla="*/ 8181 1 f40"/>
                <a:gd name="f49" fmla="*/ 2054130 1 f40"/>
                <a:gd name="f50" fmla="*/ 243667 1 f40"/>
                <a:gd name="f51" fmla="*/ 1881888 1 f40"/>
                <a:gd name="f52" fmla="*/ 495514 1 f40"/>
                <a:gd name="f53" fmla="*/ 700003 1 f40"/>
                <a:gd name="f54" fmla="*/ 3407660 1 f40"/>
                <a:gd name="f55" fmla="*/ f53 f27 1"/>
                <a:gd name="f56" fmla="*/ f54 f27 1"/>
                <a:gd name="f57" fmla="*/ f54 f28 1"/>
                <a:gd name="f58" fmla="*/ f53 f28 1"/>
                <a:gd name="f59" fmla="*/ f45 f27 1"/>
                <a:gd name="f60" fmla="*/ f46 f28 1"/>
                <a:gd name="f61" fmla="*/ f47 f27 1"/>
                <a:gd name="f62" fmla="*/ f48 f28 1"/>
                <a:gd name="f63" fmla="*/ f49 f27 1"/>
                <a:gd name="f64" fmla="*/ f50 f28 1"/>
                <a:gd name="f65" fmla="*/ f51 f27 1"/>
                <a:gd name="f66" fmla="*/ f52 f28 1"/>
              </a:gdLst>
              <a:ahLst/>
              <a:cxnLst>
                <a:cxn ang="3cd4">
                  <a:pos x="hc" y="t"/>
                </a:cxn>
                <a:cxn ang="0">
                  <a:pos x="r" y="vc"/>
                </a:cxn>
                <a:cxn ang="cd4">
                  <a:pos x="hc" y="b"/>
                </a:cxn>
                <a:cxn ang="cd2">
                  <a:pos x="l" y="vc"/>
                </a:cxn>
                <a:cxn ang="f41">
                  <a:pos x="f59" y="f60"/>
                </a:cxn>
                <a:cxn ang="f42">
                  <a:pos x="f61" y="f62"/>
                </a:cxn>
                <a:cxn ang="f43">
                  <a:pos x="f63" y="f64"/>
                </a:cxn>
                <a:cxn ang="f44">
                  <a:pos x="f65" y="f66"/>
                </a:cxn>
              </a:cxnLst>
              <a:rect l="f55" t="f58" r="f56" b="f57"/>
              <a:pathLst>
                <a:path w="4107663" h="4107663">
                  <a:moveTo>
                    <a:pt x="f8" y="f9"/>
                  </a:moveTo>
                  <a:arcTo wR="f10" hR="f10" stAng="f11" swAng="f12"/>
                  <a:lnTo>
                    <a:pt x="f13" y="f14"/>
                  </a:lnTo>
                  <a:lnTo>
                    <a:pt x="f15" y="f16"/>
                  </a:lnTo>
                  <a:lnTo>
                    <a:pt x="f17" y="f18"/>
                  </a:lnTo>
                  <a:lnTo>
                    <a:pt x="f19" y="f20"/>
                  </a:lnTo>
                  <a:arcTo wR="f21" hR="f21" stAng="f22" swAng="f7"/>
                  <a:close/>
                </a:path>
              </a:pathLst>
            </a:custGeom>
            <a:solidFill>
              <a:srgbClr val="B0BCDE"/>
            </a:solidFill>
            <a:ln cap="flat">
              <a:noFill/>
              <a:prstDash val="solid"/>
            </a:ln>
          </p:spPr>
          <p:txBody>
            <a:bodyPr lIns="0" tIns="0" rIns="0" bIns="0"/>
            <a:lstStyle/>
            <a:p>
              <a:endParaRPr lang="en-GB"/>
            </a:p>
          </p:txBody>
        </p:sp>
      </p:grpSp>
      <p:sp>
        <p:nvSpPr>
          <p:cNvPr id="10" name="Title 9">
            <a:extLst>
              <a:ext uri="{FF2B5EF4-FFF2-40B4-BE49-F238E27FC236}">
                <a16:creationId xmlns:a16="http://schemas.microsoft.com/office/drawing/2014/main" id="{B37D4C6F-574C-8C12-42EF-581B994DBB12}"/>
              </a:ext>
            </a:extLst>
          </p:cNvPr>
          <p:cNvSpPr>
            <a:spLocks noGrp="1"/>
          </p:cNvSpPr>
          <p:nvPr>
            <p:ph type="title"/>
          </p:nvPr>
        </p:nvSpPr>
        <p:spPr>
          <a:xfrm>
            <a:off x="3334042" y="548640"/>
            <a:ext cx="5769019" cy="824842"/>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latin typeface="Times New Roman" panose="02020603050405020304" pitchFamily="18" charset="0"/>
                <a:cs typeface="Times New Roman" panose="02020603050405020304" pitchFamily="18" charset="0"/>
              </a:rPr>
              <a:t>Competences in VET </a:t>
            </a:r>
          </a:p>
        </p:txBody>
      </p:sp>
    </p:spTree>
    <p:extLst>
      <p:ext uri="{BB962C8B-B14F-4D97-AF65-F5344CB8AC3E}">
        <p14:creationId xmlns:p14="http://schemas.microsoft.com/office/powerpoint/2010/main" val="86240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5463830-28D0-B8FB-3ABD-A239399AFB2D}"/>
              </a:ext>
            </a:extLst>
          </p:cNvPr>
          <p:cNvSpPr/>
          <p:nvPr/>
        </p:nvSpPr>
        <p:spPr>
          <a:xfrm>
            <a:off x="3528060" y="1682007"/>
            <a:ext cx="2475914" cy="675249"/>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Raw Materials</a:t>
            </a:r>
          </a:p>
        </p:txBody>
      </p:sp>
      <p:sp>
        <p:nvSpPr>
          <p:cNvPr id="4" name="Rectangle 3">
            <a:extLst>
              <a:ext uri="{FF2B5EF4-FFF2-40B4-BE49-F238E27FC236}">
                <a16:creationId xmlns:a16="http://schemas.microsoft.com/office/drawing/2014/main" id="{F12057EF-73AB-96A2-1F0F-DFA1E16F277B}"/>
              </a:ext>
            </a:extLst>
          </p:cNvPr>
          <p:cNvSpPr/>
          <p:nvPr/>
        </p:nvSpPr>
        <p:spPr>
          <a:xfrm>
            <a:off x="6904161" y="1657952"/>
            <a:ext cx="1688123" cy="7852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t>Agricultural Products and by-products</a:t>
            </a:r>
          </a:p>
        </p:txBody>
      </p:sp>
      <p:sp>
        <p:nvSpPr>
          <p:cNvPr id="6" name="Rectangle 5">
            <a:extLst>
              <a:ext uri="{FF2B5EF4-FFF2-40B4-BE49-F238E27FC236}">
                <a16:creationId xmlns:a16="http://schemas.microsoft.com/office/drawing/2014/main" id="{22D75C8C-3C27-0B12-E06B-EB4F854A9686}"/>
              </a:ext>
            </a:extLst>
          </p:cNvPr>
          <p:cNvSpPr/>
          <p:nvPr/>
        </p:nvSpPr>
        <p:spPr>
          <a:xfrm>
            <a:off x="6937717" y="2622966"/>
            <a:ext cx="1688123" cy="7852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Forestry resources</a:t>
            </a:r>
          </a:p>
        </p:txBody>
      </p:sp>
      <p:sp>
        <p:nvSpPr>
          <p:cNvPr id="7" name="Rectangle 6">
            <a:extLst>
              <a:ext uri="{FF2B5EF4-FFF2-40B4-BE49-F238E27FC236}">
                <a16:creationId xmlns:a16="http://schemas.microsoft.com/office/drawing/2014/main" id="{4720F7F0-02EE-FFE9-21C2-707A06ADC857}"/>
              </a:ext>
            </a:extLst>
          </p:cNvPr>
          <p:cNvSpPr/>
          <p:nvPr/>
        </p:nvSpPr>
        <p:spPr>
          <a:xfrm>
            <a:off x="6937716" y="3514358"/>
            <a:ext cx="1688123" cy="7852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Extractive</a:t>
            </a:r>
          </a:p>
        </p:txBody>
      </p:sp>
      <p:sp>
        <p:nvSpPr>
          <p:cNvPr id="9" name="Rectangle 8">
            <a:extLst>
              <a:ext uri="{FF2B5EF4-FFF2-40B4-BE49-F238E27FC236}">
                <a16:creationId xmlns:a16="http://schemas.microsoft.com/office/drawing/2014/main" id="{83BCA763-889D-525A-5481-3287EA1868F3}"/>
              </a:ext>
            </a:extLst>
          </p:cNvPr>
          <p:cNvSpPr/>
          <p:nvPr/>
        </p:nvSpPr>
        <p:spPr>
          <a:xfrm>
            <a:off x="9068970" y="2153519"/>
            <a:ext cx="1688123" cy="39261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t>Crops</a:t>
            </a:r>
          </a:p>
        </p:txBody>
      </p:sp>
      <p:sp>
        <p:nvSpPr>
          <p:cNvPr id="10" name="Rectangle 9">
            <a:extLst>
              <a:ext uri="{FF2B5EF4-FFF2-40B4-BE49-F238E27FC236}">
                <a16:creationId xmlns:a16="http://schemas.microsoft.com/office/drawing/2014/main" id="{FBA151FE-27E9-7942-E6BF-3FF665A7F7DE}"/>
              </a:ext>
            </a:extLst>
          </p:cNvPr>
          <p:cNvSpPr/>
          <p:nvPr/>
        </p:nvSpPr>
        <p:spPr>
          <a:xfrm>
            <a:off x="9068971" y="1720105"/>
            <a:ext cx="1688123" cy="36319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t>Animal</a:t>
            </a:r>
          </a:p>
        </p:txBody>
      </p:sp>
      <p:sp>
        <p:nvSpPr>
          <p:cNvPr id="11" name="Rectangle 10">
            <a:extLst>
              <a:ext uri="{FF2B5EF4-FFF2-40B4-BE49-F238E27FC236}">
                <a16:creationId xmlns:a16="http://schemas.microsoft.com/office/drawing/2014/main" id="{06E39973-612A-CD73-2B33-34FEDECF24C2}"/>
              </a:ext>
            </a:extLst>
          </p:cNvPr>
          <p:cNvSpPr/>
          <p:nvPr/>
        </p:nvSpPr>
        <p:spPr>
          <a:xfrm>
            <a:off x="9095934" y="2676281"/>
            <a:ext cx="1688123" cy="55928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t>Direct Extraction </a:t>
            </a:r>
          </a:p>
        </p:txBody>
      </p:sp>
      <p:sp>
        <p:nvSpPr>
          <p:cNvPr id="12" name="Rectangle 11">
            <a:extLst>
              <a:ext uri="{FF2B5EF4-FFF2-40B4-BE49-F238E27FC236}">
                <a16:creationId xmlns:a16="http://schemas.microsoft.com/office/drawing/2014/main" id="{56FE342E-8320-B35B-F099-84DCC0CE76EF}"/>
              </a:ext>
            </a:extLst>
          </p:cNvPr>
          <p:cNvSpPr/>
          <p:nvPr/>
        </p:nvSpPr>
        <p:spPr>
          <a:xfrm>
            <a:off x="9095934" y="3350129"/>
            <a:ext cx="1688123" cy="39261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t>Processing</a:t>
            </a:r>
          </a:p>
        </p:txBody>
      </p:sp>
      <p:cxnSp>
        <p:nvCxnSpPr>
          <p:cNvPr id="13" name="Straight Arrow Connector 12">
            <a:extLst>
              <a:ext uri="{FF2B5EF4-FFF2-40B4-BE49-F238E27FC236}">
                <a16:creationId xmlns:a16="http://schemas.microsoft.com/office/drawing/2014/main" id="{BBD8C88B-CA6A-2B86-79B4-EDABB5E06C2C}"/>
              </a:ext>
            </a:extLst>
          </p:cNvPr>
          <p:cNvCxnSpPr>
            <a:cxnSpLocks/>
          </p:cNvCxnSpPr>
          <p:nvPr/>
        </p:nvCxnSpPr>
        <p:spPr>
          <a:xfrm>
            <a:off x="6389077" y="1901702"/>
            <a:ext cx="54864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1B6563C-5566-953E-0AE7-EAF792786369}"/>
              </a:ext>
            </a:extLst>
          </p:cNvPr>
          <p:cNvCxnSpPr>
            <a:cxnSpLocks/>
          </p:cNvCxnSpPr>
          <p:nvPr/>
        </p:nvCxnSpPr>
        <p:spPr>
          <a:xfrm>
            <a:off x="4548850" y="2977409"/>
            <a:ext cx="1842868" cy="1448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89D5ABF-7127-6C0B-90C5-DB1BAB88DE95}"/>
              </a:ext>
            </a:extLst>
          </p:cNvPr>
          <p:cNvCxnSpPr>
            <a:cxnSpLocks/>
          </p:cNvCxnSpPr>
          <p:nvPr/>
        </p:nvCxnSpPr>
        <p:spPr>
          <a:xfrm>
            <a:off x="4548850" y="2373181"/>
            <a:ext cx="0" cy="61871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F1E849-46A4-081C-AAF0-33789229B3C5}"/>
              </a:ext>
            </a:extLst>
          </p:cNvPr>
          <p:cNvCxnSpPr>
            <a:cxnSpLocks/>
          </p:cNvCxnSpPr>
          <p:nvPr/>
        </p:nvCxnSpPr>
        <p:spPr>
          <a:xfrm>
            <a:off x="6365926" y="1901702"/>
            <a:ext cx="0" cy="203371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B2CFF86A-761A-B4DD-4F90-23BEDED7CFB4}"/>
              </a:ext>
            </a:extLst>
          </p:cNvPr>
          <p:cNvCxnSpPr>
            <a:cxnSpLocks/>
          </p:cNvCxnSpPr>
          <p:nvPr/>
        </p:nvCxnSpPr>
        <p:spPr>
          <a:xfrm>
            <a:off x="6419556" y="3907343"/>
            <a:ext cx="54864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EF4FD399-B0AA-179A-D33F-3C8DF91C476E}"/>
              </a:ext>
            </a:extLst>
          </p:cNvPr>
          <p:cNvCxnSpPr>
            <a:cxnSpLocks/>
          </p:cNvCxnSpPr>
          <p:nvPr/>
        </p:nvCxnSpPr>
        <p:spPr>
          <a:xfrm>
            <a:off x="6412523" y="2984653"/>
            <a:ext cx="54864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FD20137-21E2-FF04-D63E-95AF0FE28566}"/>
              </a:ext>
            </a:extLst>
          </p:cNvPr>
          <p:cNvCxnSpPr>
            <a:cxnSpLocks/>
          </p:cNvCxnSpPr>
          <p:nvPr/>
        </p:nvCxnSpPr>
        <p:spPr>
          <a:xfrm>
            <a:off x="8625839" y="1950250"/>
            <a:ext cx="44313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277EAB34-377C-6D28-45CA-E18C641AFBAC}"/>
              </a:ext>
            </a:extLst>
          </p:cNvPr>
          <p:cNvCxnSpPr>
            <a:cxnSpLocks/>
            <a:endCxn id="9" idx="1"/>
          </p:cNvCxnSpPr>
          <p:nvPr/>
        </p:nvCxnSpPr>
        <p:spPr>
          <a:xfrm>
            <a:off x="8625840" y="1965513"/>
            <a:ext cx="443130" cy="38431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6AD4F6A7-F3AE-111D-9B19-55F54EB043C2}"/>
              </a:ext>
            </a:extLst>
          </p:cNvPr>
          <p:cNvCxnSpPr>
            <a:cxnSpLocks/>
          </p:cNvCxnSpPr>
          <p:nvPr/>
        </p:nvCxnSpPr>
        <p:spPr>
          <a:xfrm>
            <a:off x="8627011" y="2942807"/>
            <a:ext cx="44313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715A92D4-DC1A-786B-BA82-6351476CBE68}"/>
              </a:ext>
            </a:extLst>
          </p:cNvPr>
          <p:cNvCxnSpPr>
            <a:cxnSpLocks/>
          </p:cNvCxnSpPr>
          <p:nvPr/>
        </p:nvCxnSpPr>
        <p:spPr>
          <a:xfrm>
            <a:off x="8625839" y="2971363"/>
            <a:ext cx="470095" cy="5729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A7A2E6AE-A925-F0E8-D900-B3FA80081709}"/>
              </a:ext>
            </a:extLst>
          </p:cNvPr>
          <p:cNvSpPr/>
          <p:nvPr/>
        </p:nvSpPr>
        <p:spPr>
          <a:xfrm>
            <a:off x="794604" y="1675975"/>
            <a:ext cx="2475914" cy="675249"/>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Manufacturing</a:t>
            </a:r>
            <a:r>
              <a:rPr lang="en-GB" dirty="0"/>
              <a:t> </a:t>
            </a:r>
          </a:p>
        </p:txBody>
      </p:sp>
      <p:sp>
        <p:nvSpPr>
          <p:cNvPr id="53" name="Rectangle 52">
            <a:extLst>
              <a:ext uri="{FF2B5EF4-FFF2-40B4-BE49-F238E27FC236}">
                <a16:creationId xmlns:a16="http://schemas.microsoft.com/office/drawing/2014/main" id="{850E8136-D3E1-89FE-F7DC-412846963FB8}"/>
              </a:ext>
            </a:extLst>
          </p:cNvPr>
          <p:cNvSpPr/>
          <p:nvPr/>
        </p:nvSpPr>
        <p:spPr>
          <a:xfrm>
            <a:off x="9095934" y="3828549"/>
            <a:ext cx="1688123" cy="39261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t>Minerals </a:t>
            </a:r>
          </a:p>
        </p:txBody>
      </p:sp>
      <p:sp>
        <p:nvSpPr>
          <p:cNvPr id="54" name="Rectangle 53">
            <a:extLst>
              <a:ext uri="{FF2B5EF4-FFF2-40B4-BE49-F238E27FC236}">
                <a16:creationId xmlns:a16="http://schemas.microsoft.com/office/drawing/2014/main" id="{7B79B330-E0B7-8B06-6096-ABE030539139}"/>
              </a:ext>
            </a:extLst>
          </p:cNvPr>
          <p:cNvSpPr/>
          <p:nvPr/>
        </p:nvSpPr>
        <p:spPr>
          <a:xfrm>
            <a:off x="9095934" y="4357387"/>
            <a:ext cx="1688123" cy="39261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t>Oil and gas</a:t>
            </a:r>
          </a:p>
        </p:txBody>
      </p:sp>
      <p:cxnSp>
        <p:nvCxnSpPr>
          <p:cNvPr id="55" name="Straight Arrow Connector 54">
            <a:extLst>
              <a:ext uri="{FF2B5EF4-FFF2-40B4-BE49-F238E27FC236}">
                <a16:creationId xmlns:a16="http://schemas.microsoft.com/office/drawing/2014/main" id="{22155C71-756F-CEF6-A321-7AC102E44359}"/>
              </a:ext>
            </a:extLst>
          </p:cNvPr>
          <p:cNvCxnSpPr>
            <a:cxnSpLocks/>
          </p:cNvCxnSpPr>
          <p:nvPr/>
        </p:nvCxnSpPr>
        <p:spPr>
          <a:xfrm>
            <a:off x="8652802" y="3935421"/>
            <a:ext cx="44313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1AB30F9C-E281-261B-4F2D-9670DD055006}"/>
              </a:ext>
            </a:extLst>
          </p:cNvPr>
          <p:cNvCxnSpPr>
            <a:cxnSpLocks/>
          </p:cNvCxnSpPr>
          <p:nvPr/>
        </p:nvCxnSpPr>
        <p:spPr>
          <a:xfrm>
            <a:off x="8594771" y="3949803"/>
            <a:ext cx="589086" cy="60389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5E14E99-E8DA-3B6C-EF2B-66549ECC400A}"/>
              </a:ext>
            </a:extLst>
          </p:cNvPr>
          <p:cNvCxnSpPr>
            <a:cxnSpLocks/>
          </p:cNvCxnSpPr>
          <p:nvPr/>
        </p:nvCxnSpPr>
        <p:spPr>
          <a:xfrm>
            <a:off x="2025307" y="2365937"/>
            <a:ext cx="0" cy="218775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84B68159-308D-197F-8929-417985E5FA98}"/>
              </a:ext>
            </a:extLst>
          </p:cNvPr>
          <p:cNvCxnSpPr>
            <a:cxnSpLocks/>
          </p:cNvCxnSpPr>
          <p:nvPr/>
        </p:nvCxnSpPr>
        <p:spPr>
          <a:xfrm>
            <a:off x="691957" y="4553693"/>
            <a:ext cx="6595108"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41386C78-F976-6758-2C60-BA5C48F7576C}"/>
              </a:ext>
            </a:extLst>
          </p:cNvPr>
          <p:cNvSpPr/>
          <p:nvPr/>
        </p:nvSpPr>
        <p:spPr>
          <a:xfrm>
            <a:off x="375433" y="4858110"/>
            <a:ext cx="1931526" cy="8100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Furniture making</a:t>
            </a:r>
          </a:p>
        </p:txBody>
      </p:sp>
      <p:sp>
        <p:nvSpPr>
          <p:cNvPr id="66" name="Rectangle 65">
            <a:extLst>
              <a:ext uri="{FF2B5EF4-FFF2-40B4-BE49-F238E27FC236}">
                <a16:creationId xmlns:a16="http://schemas.microsoft.com/office/drawing/2014/main" id="{82BB785F-E9D9-7854-69AD-6F8A22194DE4}"/>
              </a:ext>
            </a:extLst>
          </p:cNvPr>
          <p:cNvSpPr/>
          <p:nvPr/>
        </p:nvSpPr>
        <p:spPr>
          <a:xfrm>
            <a:off x="2398838" y="4858110"/>
            <a:ext cx="1842865" cy="8384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Paper Manufact. </a:t>
            </a:r>
          </a:p>
        </p:txBody>
      </p:sp>
      <p:sp>
        <p:nvSpPr>
          <p:cNvPr id="67" name="Rectangle 66">
            <a:extLst>
              <a:ext uri="{FF2B5EF4-FFF2-40B4-BE49-F238E27FC236}">
                <a16:creationId xmlns:a16="http://schemas.microsoft.com/office/drawing/2014/main" id="{6F8D95F3-3901-DFD0-4E67-B69D04301E56}"/>
              </a:ext>
            </a:extLst>
          </p:cNvPr>
          <p:cNvSpPr/>
          <p:nvPr/>
        </p:nvSpPr>
        <p:spPr>
          <a:xfrm>
            <a:off x="4398941" y="4859924"/>
            <a:ext cx="1842865" cy="83846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Food processing </a:t>
            </a:r>
          </a:p>
        </p:txBody>
      </p:sp>
      <p:sp>
        <p:nvSpPr>
          <p:cNvPr id="68" name="Rectangle 67">
            <a:extLst>
              <a:ext uri="{FF2B5EF4-FFF2-40B4-BE49-F238E27FC236}">
                <a16:creationId xmlns:a16="http://schemas.microsoft.com/office/drawing/2014/main" id="{92C7FD02-53C3-505F-8D3B-C497564A02F8}"/>
              </a:ext>
            </a:extLst>
          </p:cNvPr>
          <p:cNvSpPr/>
          <p:nvPr/>
        </p:nvSpPr>
        <p:spPr>
          <a:xfrm>
            <a:off x="6412523" y="4858110"/>
            <a:ext cx="1688123" cy="8100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Textile </a:t>
            </a:r>
          </a:p>
        </p:txBody>
      </p:sp>
      <p:cxnSp>
        <p:nvCxnSpPr>
          <p:cNvPr id="70" name="Straight Arrow Connector 69">
            <a:extLst>
              <a:ext uri="{FF2B5EF4-FFF2-40B4-BE49-F238E27FC236}">
                <a16:creationId xmlns:a16="http://schemas.microsoft.com/office/drawing/2014/main" id="{121CB10C-5AB5-D983-053A-B8160E1D20B8}"/>
              </a:ext>
            </a:extLst>
          </p:cNvPr>
          <p:cNvCxnSpPr>
            <a:cxnSpLocks/>
          </p:cNvCxnSpPr>
          <p:nvPr/>
        </p:nvCxnSpPr>
        <p:spPr>
          <a:xfrm>
            <a:off x="722732" y="4553693"/>
            <a:ext cx="0" cy="3044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16B73D3B-8BD2-463D-F222-467E05B90D9A}"/>
              </a:ext>
            </a:extLst>
          </p:cNvPr>
          <p:cNvCxnSpPr>
            <a:cxnSpLocks/>
          </p:cNvCxnSpPr>
          <p:nvPr/>
        </p:nvCxnSpPr>
        <p:spPr>
          <a:xfrm>
            <a:off x="5292387" y="4574604"/>
            <a:ext cx="0" cy="3044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6CF01077-3A47-5BB3-4954-AC8971BBF934}"/>
              </a:ext>
            </a:extLst>
          </p:cNvPr>
          <p:cNvCxnSpPr>
            <a:cxnSpLocks/>
          </p:cNvCxnSpPr>
          <p:nvPr/>
        </p:nvCxnSpPr>
        <p:spPr>
          <a:xfrm>
            <a:off x="3278363" y="4597791"/>
            <a:ext cx="0" cy="3044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F4AD41DA-47E6-233F-1854-5D4D3FDE5E1F}"/>
              </a:ext>
            </a:extLst>
          </p:cNvPr>
          <p:cNvCxnSpPr>
            <a:cxnSpLocks/>
          </p:cNvCxnSpPr>
          <p:nvPr/>
        </p:nvCxnSpPr>
        <p:spPr>
          <a:xfrm>
            <a:off x="7271243" y="4555847"/>
            <a:ext cx="0" cy="3044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CC923DD6-AFDD-82C2-5026-0BDE3FF55056}"/>
              </a:ext>
            </a:extLst>
          </p:cNvPr>
          <p:cNvCxnSpPr>
            <a:cxnSpLocks/>
          </p:cNvCxnSpPr>
          <p:nvPr/>
        </p:nvCxnSpPr>
        <p:spPr>
          <a:xfrm>
            <a:off x="3022624" y="1487211"/>
            <a:ext cx="5330825" cy="0"/>
          </a:xfrm>
          <a:prstGeom prst="line">
            <a:avLst/>
          </a:prstGeom>
        </p:spPr>
        <p:style>
          <a:lnRef idx="2">
            <a:schemeClr val="accent6"/>
          </a:lnRef>
          <a:fillRef idx="0">
            <a:schemeClr val="accent6"/>
          </a:fillRef>
          <a:effectRef idx="1">
            <a:schemeClr val="accent6"/>
          </a:effectRef>
          <a:fontRef idx="minor">
            <a:schemeClr val="tx1"/>
          </a:fontRef>
        </p:style>
      </p:cxnSp>
      <p:sp>
        <p:nvSpPr>
          <p:cNvPr id="84" name="Title 83">
            <a:extLst>
              <a:ext uri="{FF2B5EF4-FFF2-40B4-BE49-F238E27FC236}">
                <a16:creationId xmlns:a16="http://schemas.microsoft.com/office/drawing/2014/main" id="{81E20BF8-7F2B-17E1-1EA6-5115EE145685}"/>
              </a:ext>
            </a:extLst>
          </p:cNvPr>
          <p:cNvSpPr>
            <a:spLocks noGrp="1"/>
          </p:cNvSpPr>
          <p:nvPr>
            <p:ph type="title"/>
          </p:nvPr>
        </p:nvSpPr>
        <p:spPr>
          <a:xfrm>
            <a:off x="2616441" y="459965"/>
            <a:ext cx="6433043" cy="838483"/>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latin typeface="Times New Roman" panose="02020603050405020304" pitchFamily="18" charset="0"/>
                <a:cs typeface="Times New Roman" panose="02020603050405020304" pitchFamily="18" charset="0"/>
              </a:rPr>
              <a:t>VET as Employment Creator</a:t>
            </a:r>
          </a:p>
        </p:txBody>
      </p:sp>
    </p:spTree>
    <p:extLst>
      <p:ext uri="{BB962C8B-B14F-4D97-AF65-F5344CB8AC3E}">
        <p14:creationId xmlns:p14="http://schemas.microsoft.com/office/powerpoint/2010/main" val="734451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4" fill="hold" nodeType="afterEffect">
                                  <p:stCondLst>
                                    <p:cond delay="50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par>
                          <p:cTn id="19" fill="hold">
                            <p:stCondLst>
                              <p:cond delay="2500"/>
                            </p:stCondLst>
                            <p:childTnLst>
                              <p:par>
                                <p:cTn id="20" presetID="1" presetClass="entr" presetSubtype="0"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4"/>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3"/>
                                        </p:tgtEl>
                                        <p:attrNameLst>
                                          <p:attrName>style.visibility</p:attrName>
                                        </p:attrNameLst>
                                      </p:cBhvr>
                                      <p:to>
                                        <p:strVal val="visible"/>
                                      </p:to>
                                    </p:set>
                                  </p:childTnLst>
                                </p:cTn>
                              </p:par>
                            </p:childTnLst>
                          </p:cTn>
                        </p:par>
                        <p:par>
                          <p:cTn id="28" fill="hold">
                            <p:stCondLst>
                              <p:cond delay="2500"/>
                            </p:stCondLst>
                            <p:childTnLst>
                              <p:par>
                                <p:cTn id="29" presetID="2" presetClass="entr" presetSubtype="4" fill="hold" grpId="0" nodeType="after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par>
                          <p:cTn id="33" fill="hold">
                            <p:stCondLst>
                              <p:cond delay="3000"/>
                            </p:stCondLst>
                            <p:childTnLst>
                              <p:par>
                                <p:cTn id="34" presetID="2" presetClass="entr" presetSubtype="4"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500" fill="hold"/>
                                        <p:tgtEl>
                                          <p:spTgt spid="6"/>
                                        </p:tgtEl>
                                        <p:attrNameLst>
                                          <p:attrName>ppt_x</p:attrName>
                                        </p:attrNameLst>
                                      </p:cBhvr>
                                      <p:tavLst>
                                        <p:tav tm="0">
                                          <p:val>
                                            <p:strVal val="#ppt_x"/>
                                          </p:val>
                                        </p:tav>
                                        <p:tav tm="100000">
                                          <p:val>
                                            <p:strVal val="#ppt_x"/>
                                          </p:val>
                                        </p:tav>
                                      </p:tavLst>
                                    </p:anim>
                                    <p:anim calcmode="lin" valueType="num">
                                      <p:cBhvr additive="base">
                                        <p:cTn id="37" dur="500" fill="hold"/>
                                        <p:tgtEl>
                                          <p:spTgt spid="6"/>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 presetClass="entr" presetSubtype="4" fill="hold" grpId="0" nodeType="after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childTnLst>
                          </p:cTn>
                        </p:par>
                        <p:par>
                          <p:cTn id="43" fill="hold">
                            <p:stCondLst>
                              <p:cond delay="4000"/>
                            </p:stCondLst>
                            <p:childTnLst>
                              <p:par>
                                <p:cTn id="44" presetID="42" presetClass="entr" presetSubtype="0"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500"/>
                                        <p:tgtEl>
                                          <p:spTgt spid="10"/>
                                        </p:tgtEl>
                                      </p:cBhvr>
                                    </p:animEffect>
                                    <p:anim calcmode="lin" valueType="num">
                                      <p:cBhvr>
                                        <p:cTn id="47" dur="500" fill="hold"/>
                                        <p:tgtEl>
                                          <p:spTgt spid="10"/>
                                        </p:tgtEl>
                                        <p:attrNameLst>
                                          <p:attrName>ppt_x</p:attrName>
                                        </p:attrNameLst>
                                      </p:cBhvr>
                                      <p:tavLst>
                                        <p:tav tm="0">
                                          <p:val>
                                            <p:strVal val="#ppt_x"/>
                                          </p:val>
                                        </p:tav>
                                        <p:tav tm="100000">
                                          <p:val>
                                            <p:strVal val="#ppt_x"/>
                                          </p:val>
                                        </p:tav>
                                      </p:tavLst>
                                    </p:anim>
                                    <p:anim calcmode="lin" valueType="num">
                                      <p:cBhvr>
                                        <p:cTn id="48" dur="500" fill="hold"/>
                                        <p:tgtEl>
                                          <p:spTgt spid="10"/>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42" presetClass="entr" presetSubtype="0" fill="hold" grpId="0" nodeType="after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par>
                          <p:cTn id="55" fill="hold">
                            <p:stCondLst>
                              <p:cond delay="5500"/>
                            </p:stCondLst>
                            <p:childTnLst>
                              <p:par>
                                <p:cTn id="56" presetID="42" presetClass="entr" presetSubtype="0"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fade">
                                      <p:cBhvr>
                                        <p:cTn id="58" dur="500"/>
                                        <p:tgtEl>
                                          <p:spTgt spid="11"/>
                                        </p:tgtEl>
                                      </p:cBhvr>
                                    </p:animEffect>
                                    <p:anim calcmode="lin" valueType="num">
                                      <p:cBhvr>
                                        <p:cTn id="59" dur="500" fill="hold"/>
                                        <p:tgtEl>
                                          <p:spTgt spid="11"/>
                                        </p:tgtEl>
                                        <p:attrNameLst>
                                          <p:attrName>ppt_x</p:attrName>
                                        </p:attrNameLst>
                                      </p:cBhvr>
                                      <p:tavLst>
                                        <p:tav tm="0">
                                          <p:val>
                                            <p:strVal val="#ppt_x"/>
                                          </p:val>
                                        </p:tav>
                                        <p:tav tm="100000">
                                          <p:val>
                                            <p:strVal val="#ppt_x"/>
                                          </p:val>
                                        </p:tav>
                                      </p:tavLst>
                                    </p:anim>
                                    <p:anim calcmode="lin" valueType="num">
                                      <p:cBhvr>
                                        <p:cTn id="60" dur="500" fill="hold"/>
                                        <p:tgtEl>
                                          <p:spTgt spid="11"/>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42" presetClass="entr" presetSubtype="0" fill="hold" grpId="0" nodeType="after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anim calcmode="lin" valueType="num">
                                      <p:cBhvr>
                                        <p:cTn id="65" dur="500" fill="hold"/>
                                        <p:tgtEl>
                                          <p:spTgt spid="12"/>
                                        </p:tgtEl>
                                        <p:attrNameLst>
                                          <p:attrName>ppt_x</p:attrName>
                                        </p:attrNameLst>
                                      </p:cBhvr>
                                      <p:tavLst>
                                        <p:tav tm="0">
                                          <p:val>
                                            <p:strVal val="#ppt_x"/>
                                          </p:val>
                                        </p:tav>
                                        <p:tav tm="100000">
                                          <p:val>
                                            <p:strVal val="#ppt_x"/>
                                          </p:val>
                                        </p:tav>
                                      </p:tavLst>
                                    </p:anim>
                                    <p:anim calcmode="lin" valueType="num">
                                      <p:cBhvr>
                                        <p:cTn id="66" dur="500" fill="hold"/>
                                        <p:tgtEl>
                                          <p:spTgt spid="12"/>
                                        </p:tgtEl>
                                        <p:attrNameLst>
                                          <p:attrName>ppt_y</p:attrName>
                                        </p:attrNameLst>
                                      </p:cBhvr>
                                      <p:tavLst>
                                        <p:tav tm="0">
                                          <p:val>
                                            <p:strVal val="#ppt_y+.1"/>
                                          </p:val>
                                        </p:tav>
                                        <p:tav tm="100000">
                                          <p:val>
                                            <p:strVal val="#ppt_y"/>
                                          </p:val>
                                        </p:tav>
                                      </p:tavLst>
                                    </p:anim>
                                  </p:childTnLst>
                                </p:cTn>
                              </p:par>
                            </p:childTnLst>
                          </p:cTn>
                        </p:par>
                        <p:par>
                          <p:cTn id="67" fill="hold">
                            <p:stCondLst>
                              <p:cond delay="6500"/>
                            </p:stCondLst>
                            <p:childTnLst>
                              <p:par>
                                <p:cTn id="68" presetID="42" presetClass="entr" presetSubtype="0" fill="hold" grpId="0" nodeType="after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500"/>
                                        <p:tgtEl>
                                          <p:spTgt spid="53"/>
                                        </p:tgtEl>
                                      </p:cBhvr>
                                    </p:animEffect>
                                    <p:anim calcmode="lin" valueType="num">
                                      <p:cBhvr>
                                        <p:cTn id="71" dur="500" fill="hold"/>
                                        <p:tgtEl>
                                          <p:spTgt spid="53"/>
                                        </p:tgtEl>
                                        <p:attrNameLst>
                                          <p:attrName>ppt_x</p:attrName>
                                        </p:attrNameLst>
                                      </p:cBhvr>
                                      <p:tavLst>
                                        <p:tav tm="0">
                                          <p:val>
                                            <p:strVal val="#ppt_x"/>
                                          </p:val>
                                        </p:tav>
                                        <p:tav tm="100000">
                                          <p:val>
                                            <p:strVal val="#ppt_x"/>
                                          </p:val>
                                        </p:tav>
                                      </p:tavLst>
                                    </p:anim>
                                    <p:anim calcmode="lin" valueType="num">
                                      <p:cBhvr>
                                        <p:cTn id="72" dur="500" fill="hold"/>
                                        <p:tgtEl>
                                          <p:spTgt spid="53"/>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42" presetClass="entr" presetSubtype="0" fill="hold" grpId="0" nodeType="afterEffect">
                                  <p:stCondLst>
                                    <p:cond delay="0"/>
                                  </p:stCondLst>
                                  <p:childTnLst>
                                    <p:set>
                                      <p:cBhvr>
                                        <p:cTn id="75" dur="1" fill="hold">
                                          <p:stCondLst>
                                            <p:cond delay="0"/>
                                          </p:stCondLst>
                                        </p:cTn>
                                        <p:tgtEl>
                                          <p:spTgt spid="54"/>
                                        </p:tgtEl>
                                        <p:attrNameLst>
                                          <p:attrName>style.visibility</p:attrName>
                                        </p:attrNameLst>
                                      </p:cBhvr>
                                      <p:to>
                                        <p:strVal val="visible"/>
                                      </p:to>
                                    </p:set>
                                    <p:animEffect transition="in" filter="fade">
                                      <p:cBhvr>
                                        <p:cTn id="76" dur="500"/>
                                        <p:tgtEl>
                                          <p:spTgt spid="54"/>
                                        </p:tgtEl>
                                      </p:cBhvr>
                                    </p:animEffect>
                                    <p:anim calcmode="lin" valueType="num">
                                      <p:cBhvr>
                                        <p:cTn id="77" dur="500" fill="hold"/>
                                        <p:tgtEl>
                                          <p:spTgt spid="54"/>
                                        </p:tgtEl>
                                        <p:attrNameLst>
                                          <p:attrName>ppt_x</p:attrName>
                                        </p:attrNameLst>
                                      </p:cBhvr>
                                      <p:tavLst>
                                        <p:tav tm="0">
                                          <p:val>
                                            <p:strVal val="#ppt_x"/>
                                          </p:val>
                                        </p:tav>
                                        <p:tav tm="100000">
                                          <p:val>
                                            <p:strVal val="#ppt_x"/>
                                          </p:val>
                                        </p:tav>
                                      </p:tavLst>
                                    </p:anim>
                                    <p:anim calcmode="lin" valueType="num">
                                      <p:cBhvr>
                                        <p:cTn id="78" dur="500" fill="hold"/>
                                        <p:tgtEl>
                                          <p:spTgt spid="54"/>
                                        </p:tgtEl>
                                        <p:attrNameLst>
                                          <p:attrName>ppt_y</p:attrName>
                                        </p:attrNameLst>
                                      </p:cBhvr>
                                      <p:tavLst>
                                        <p:tav tm="0">
                                          <p:val>
                                            <p:strVal val="#ppt_y+.1"/>
                                          </p:val>
                                        </p:tav>
                                        <p:tav tm="100000">
                                          <p:val>
                                            <p:strVal val="#ppt_y"/>
                                          </p:val>
                                        </p:tav>
                                      </p:tavLst>
                                    </p:anim>
                                  </p:childTnLst>
                                </p:cTn>
                              </p:par>
                            </p:childTnLst>
                          </p:cTn>
                        </p:par>
                        <p:par>
                          <p:cTn id="79" fill="hold">
                            <p:stCondLst>
                              <p:cond delay="7500"/>
                            </p:stCondLst>
                            <p:childTnLst>
                              <p:par>
                                <p:cTn id="80" presetID="42" presetClass="entr" presetSubtype="0" fill="hold" nodeType="afterEffect">
                                  <p:stCondLst>
                                    <p:cond delay="500"/>
                                  </p:stCondLst>
                                  <p:childTnLst>
                                    <p:set>
                                      <p:cBhvr>
                                        <p:cTn id="81" dur="1" fill="hold">
                                          <p:stCondLst>
                                            <p:cond delay="0"/>
                                          </p:stCondLst>
                                        </p:cTn>
                                        <p:tgtEl>
                                          <p:spTgt spid="35"/>
                                        </p:tgtEl>
                                        <p:attrNameLst>
                                          <p:attrName>style.visibility</p:attrName>
                                        </p:attrNameLst>
                                      </p:cBhvr>
                                      <p:to>
                                        <p:strVal val="visible"/>
                                      </p:to>
                                    </p:set>
                                    <p:animEffect transition="in" filter="fade">
                                      <p:cBhvr>
                                        <p:cTn id="82" dur="500"/>
                                        <p:tgtEl>
                                          <p:spTgt spid="35"/>
                                        </p:tgtEl>
                                      </p:cBhvr>
                                    </p:animEffect>
                                    <p:anim calcmode="lin" valueType="num">
                                      <p:cBhvr>
                                        <p:cTn id="83" dur="500" fill="hold"/>
                                        <p:tgtEl>
                                          <p:spTgt spid="35"/>
                                        </p:tgtEl>
                                        <p:attrNameLst>
                                          <p:attrName>ppt_x</p:attrName>
                                        </p:attrNameLst>
                                      </p:cBhvr>
                                      <p:tavLst>
                                        <p:tav tm="0">
                                          <p:val>
                                            <p:strVal val="#ppt_x"/>
                                          </p:val>
                                        </p:tav>
                                        <p:tav tm="100000">
                                          <p:val>
                                            <p:strVal val="#ppt_x"/>
                                          </p:val>
                                        </p:tav>
                                      </p:tavLst>
                                    </p:anim>
                                    <p:anim calcmode="lin" valueType="num">
                                      <p:cBhvr>
                                        <p:cTn id="84" dur="500" fill="hold"/>
                                        <p:tgtEl>
                                          <p:spTgt spid="35"/>
                                        </p:tgtEl>
                                        <p:attrNameLst>
                                          <p:attrName>ppt_y</p:attrName>
                                        </p:attrNameLst>
                                      </p:cBhvr>
                                      <p:tavLst>
                                        <p:tav tm="0">
                                          <p:val>
                                            <p:strVal val="#ppt_y+.1"/>
                                          </p:val>
                                        </p:tav>
                                        <p:tav tm="100000">
                                          <p:val>
                                            <p:strVal val="#ppt_y"/>
                                          </p:val>
                                        </p:tav>
                                      </p:tavLst>
                                    </p:anim>
                                  </p:childTnLst>
                                </p:cTn>
                              </p:par>
                            </p:childTnLst>
                          </p:cTn>
                        </p:par>
                        <p:par>
                          <p:cTn id="85" fill="hold">
                            <p:stCondLst>
                              <p:cond delay="8500"/>
                            </p:stCondLst>
                            <p:childTnLst>
                              <p:par>
                                <p:cTn id="86" presetID="42" presetClass="entr" presetSubtype="0" fill="hold" nodeType="afterEffect">
                                  <p:stCondLst>
                                    <p:cond delay="500"/>
                                  </p:stCondLst>
                                  <p:childTnLst>
                                    <p:set>
                                      <p:cBhvr>
                                        <p:cTn id="87" dur="1" fill="hold">
                                          <p:stCondLst>
                                            <p:cond delay="0"/>
                                          </p:stCondLst>
                                        </p:cTn>
                                        <p:tgtEl>
                                          <p:spTgt spid="45"/>
                                        </p:tgtEl>
                                        <p:attrNameLst>
                                          <p:attrName>style.visibility</p:attrName>
                                        </p:attrNameLst>
                                      </p:cBhvr>
                                      <p:to>
                                        <p:strVal val="visible"/>
                                      </p:to>
                                    </p:set>
                                    <p:animEffect transition="in" filter="fade">
                                      <p:cBhvr>
                                        <p:cTn id="88" dur="500"/>
                                        <p:tgtEl>
                                          <p:spTgt spid="45"/>
                                        </p:tgtEl>
                                      </p:cBhvr>
                                    </p:animEffect>
                                    <p:anim calcmode="lin" valueType="num">
                                      <p:cBhvr>
                                        <p:cTn id="89" dur="500" fill="hold"/>
                                        <p:tgtEl>
                                          <p:spTgt spid="45"/>
                                        </p:tgtEl>
                                        <p:attrNameLst>
                                          <p:attrName>ppt_x</p:attrName>
                                        </p:attrNameLst>
                                      </p:cBhvr>
                                      <p:tavLst>
                                        <p:tav tm="0">
                                          <p:val>
                                            <p:strVal val="#ppt_x"/>
                                          </p:val>
                                        </p:tav>
                                        <p:tav tm="100000">
                                          <p:val>
                                            <p:strVal val="#ppt_x"/>
                                          </p:val>
                                        </p:tav>
                                      </p:tavLst>
                                    </p:anim>
                                    <p:anim calcmode="lin" valueType="num">
                                      <p:cBhvr>
                                        <p:cTn id="90" dur="500" fill="hold"/>
                                        <p:tgtEl>
                                          <p:spTgt spid="45"/>
                                        </p:tgtEl>
                                        <p:attrNameLst>
                                          <p:attrName>ppt_y</p:attrName>
                                        </p:attrNameLst>
                                      </p:cBhvr>
                                      <p:tavLst>
                                        <p:tav tm="0">
                                          <p:val>
                                            <p:strVal val="#ppt_y+.1"/>
                                          </p:val>
                                        </p:tav>
                                        <p:tav tm="100000">
                                          <p:val>
                                            <p:strVal val="#ppt_y"/>
                                          </p:val>
                                        </p:tav>
                                      </p:tavLst>
                                    </p:anim>
                                  </p:childTnLst>
                                </p:cTn>
                              </p:par>
                            </p:childTnLst>
                          </p:cTn>
                        </p:par>
                        <p:par>
                          <p:cTn id="91" fill="hold">
                            <p:stCondLst>
                              <p:cond delay="9500"/>
                            </p:stCondLst>
                            <p:childTnLst>
                              <p:par>
                                <p:cTn id="92" presetID="42" presetClass="entr" presetSubtype="0" fill="hold" nodeType="afterEffect">
                                  <p:stCondLst>
                                    <p:cond delay="0"/>
                                  </p:stCondLst>
                                  <p:childTnLst>
                                    <p:set>
                                      <p:cBhvr>
                                        <p:cTn id="93" dur="1" fill="hold">
                                          <p:stCondLst>
                                            <p:cond delay="0"/>
                                          </p:stCondLst>
                                        </p:cTn>
                                        <p:tgtEl>
                                          <p:spTgt spid="46"/>
                                        </p:tgtEl>
                                        <p:attrNameLst>
                                          <p:attrName>style.visibility</p:attrName>
                                        </p:attrNameLst>
                                      </p:cBhvr>
                                      <p:to>
                                        <p:strVal val="visible"/>
                                      </p:to>
                                    </p:set>
                                    <p:animEffect transition="in" filter="fade">
                                      <p:cBhvr>
                                        <p:cTn id="94" dur="500"/>
                                        <p:tgtEl>
                                          <p:spTgt spid="46"/>
                                        </p:tgtEl>
                                      </p:cBhvr>
                                    </p:animEffect>
                                    <p:anim calcmode="lin" valueType="num">
                                      <p:cBhvr>
                                        <p:cTn id="95" dur="500" fill="hold"/>
                                        <p:tgtEl>
                                          <p:spTgt spid="46"/>
                                        </p:tgtEl>
                                        <p:attrNameLst>
                                          <p:attrName>ppt_x</p:attrName>
                                        </p:attrNameLst>
                                      </p:cBhvr>
                                      <p:tavLst>
                                        <p:tav tm="0">
                                          <p:val>
                                            <p:strVal val="#ppt_x"/>
                                          </p:val>
                                        </p:tav>
                                        <p:tav tm="100000">
                                          <p:val>
                                            <p:strVal val="#ppt_x"/>
                                          </p:val>
                                        </p:tav>
                                      </p:tavLst>
                                    </p:anim>
                                    <p:anim calcmode="lin" valueType="num">
                                      <p:cBhvr>
                                        <p:cTn id="96" dur="500" fill="hold"/>
                                        <p:tgtEl>
                                          <p:spTgt spid="46"/>
                                        </p:tgtEl>
                                        <p:attrNameLst>
                                          <p:attrName>ppt_y</p:attrName>
                                        </p:attrNameLst>
                                      </p:cBhvr>
                                      <p:tavLst>
                                        <p:tav tm="0">
                                          <p:val>
                                            <p:strVal val="#ppt_y+.1"/>
                                          </p:val>
                                        </p:tav>
                                        <p:tav tm="100000">
                                          <p:val>
                                            <p:strVal val="#ppt_y"/>
                                          </p:val>
                                        </p:tav>
                                      </p:tavLst>
                                    </p:anim>
                                  </p:childTnLst>
                                </p:cTn>
                              </p:par>
                            </p:childTnLst>
                          </p:cTn>
                        </p:par>
                        <p:par>
                          <p:cTn id="97" fill="hold">
                            <p:stCondLst>
                              <p:cond delay="10000"/>
                            </p:stCondLst>
                            <p:childTnLst>
                              <p:par>
                                <p:cTn id="98" presetID="42" presetClass="entr" presetSubtype="0" fill="hold" nodeType="afterEffect">
                                  <p:stCondLst>
                                    <p:cond delay="0"/>
                                  </p:stCondLst>
                                  <p:childTnLst>
                                    <p:set>
                                      <p:cBhvr>
                                        <p:cTn id="99" dur="1" fill="hold">
                                          <p:stCondLst>
                                            <p:cond delay="0"/>
                                          </p:stCondLst>
                                        </p:cTn>
                                        <p:tgtEl>
                                          <p:spTgt spid="47"/>
                                        </p:tgtEl>
                                        <p:attrNameLst>
                                          <p:attrName>style.visibility</p:attrName>
                                        </p:attrNameLst>
                                      </p:cBhvr>
                                      <p:to>
                                        <p:strVal val="visible"/>
                                      </p:to>
                                    </p:set>
                                    <p:animEffect transition="in" filter="fade">
                                      <p:cBhvr>
                                        <p:cTn id="100" dur="500"/>
                                        <p:tgtEl>
                                          <p:spTgt spid="47"/>
                                        </p:tgtEl>
                                      </p:cBhvr>
                                    </p:animEffect>
                                    <p:anim calcmode="lin" valueType="num">
                                      <p:cBhvr>
                                        <p:cTn id="101" dur="500" fill="hold"/>
                                        <p:tgtEl>
                                          <p:spTgt spid="47"/>
                                        </p:tgtEl>
                                        <p:attrNameLst>
                                          <p:attrName>ppt_x</p:attrName>
                                        </p:attrNameLst>
                                      </p:cBhvr>
                                      <p:tavLst>
                                        <p:tav tm="0">
                                          <p:val>
                                            <p:strVal val="#ppt_x"/>
                                          </p:val>
                                        </p:tav>
                                        <p:tav tm="100000">
                                          <p:val>
                                            <p:strVal val="#ppt_x"/>
                                          </p:val>
                                        </p:tav>
                                      </p:tavLst>
                                    </p:anim>
                                    <p:anim calcmode="lin" valueType="num">
                                      <p:cBhvr>
                                        <p:cTn id="102" dur="500" fill="hold"/>
                                        <p:tgtEl>
                                          <p:spTgt spid="47"/>
                                        </p:tgtEl>
                                        <p:attrNameLst>
                                          <p:attrName>ppt_y</p:attrName>
                                        </p:attrNameLst>
                                      </p:cBhvr>
                                      <p:tavLst>
                                        <p:tav tm="0">
                                          <p:val>
                                            <p:strVal val="#ppt_y+.1"/>
                                          </p:val>
                                        </p:tav>
                                        <p:tav tm="100000">
                                          <p:val>
                                            <p:strVal val="#ppt_y"/>
                                          </p:val>
                                        </p:tav>
                                      </p:tavLst>
                                    </p:anim>
                                  </p:childTnLst>
                                </p:cTn>
                              </p:par>
                            </p:childTnLst>
                          </p:cTn>
                        </p:par>
                        <p:par>
                          <p:cTn id="103" fill="hold">
                            <p:stCondLst>
                              <p:cond delay="10500"/>
                            </p:stCondLst>
                            <p:childTnLst>
                              <p:par>
                                <p:cTn id="104" presetID="42" presetClass="entr" presetSubtype="0" fill="hold" nodeType="afterEffect">
                                  <p:stCondLst>
                                    <p:cond delay="0"/>
                                  </p:stCondLst>
                                  <p:childTnLst>
                                    <p:set>
                                      <p:cBhvr>
                                        <p:cTn id="105" dur="1" fill="hold">
                                          <p:stCondLst>
                                            <p:cond delay="0"/>
                                          </p:stCondLst>
                                        </p:cTn>
                                        <p:tgtEl>
                                          <p:spTgt spid="55"/>
                                        </p:tgtEl>
                                        <p:attrNameLst>
                                          <p:attrName>style.visibility</p:attrName>
                                        </p:attrNameLst>
                                      </p:cBhvr>
                                      <p:to>
                                        <p:strVal val="visible"/>
                                      </p:to>
                                    </p:set>
                                    <p:animEffect transition="in" filter="fade">
                                      <p:cBhvr>
                                        <p:cTn id="106" dur="500"/>
                                        <p:tgtEl>
                                          <p:spTgt spid="55"/>
                                        </p:tgtEl>
                                      </p:cBhvr>
                                    </p:animEffect>
                                    <p:anim calcmode="lin" valueType="num">
                                      <p:cBhvr>
                                        <p:cTn id="107" dur="500" fill="hold"/>
                                        <p:tgtEl>
                                          <p:spTgt spid="55"/>
                                        </p:tgtEl>
                                        <p:attrNameLst>
                                          <p:attrName>ppt_x</p:attrName>
                                        </p:attrNameLst>
                                      </p:cBhvr>
                                      <p:tavLst>
                                        <p:tav tm="0">
                                          <p:val>
                                            <p:strVal val="#ppt_x"/>
                                          </p:val>
                                        </p:tav>
                                        <p:tav tm="100000">
                                          <p:val>
                                            <p:strVal val="#ppt_x"/>
                                          </p:val>
                                        </p:tav>
                                      </p:tavLst>
                                    </p:anim>
                                    <p:anim calcmode="lin" valueType="num">
                                      <p:cBhvr>
                                        <p:cTn id="108" dur="500" fill="hold"/>
                                        <p:tgtEl>
                                          <p:spTgt spid="55"/>
                                        </p:tgtEl>
                                        <p:attrNameLst>
                                          <p:attrName>ppt_y</p:attrName>
                                        </p:attrNameLst>
                                      </p:cBhvr>
                                      <p:tavLst>
                                        <p:tav tm="0">
                                          <p:val>
                                            <p:strVal val="#ppt_y+.1"/>
                                          </p:val>
                                        </p:tav>
                                        <p:tav tm="100000">
                                          <p:val>
                                            <p:strVal val="#ppt_y"/>
                                          </p:val>
                                        </p:tav>
                                      </p:tavLst>
                                    </p:anim>
                                  </p:childTnLst>
                                </p:cTn>
                              </p:par>
                            </p:childTnLst>
                          </p:cTn>
                        </p:par>
                        <p:par>
                          <p:cTn id="109" fill="hold">
                            <p:stCondLst>
                              <p:cond delay="11000"/>
                            </p:stCondLst>
                            <p:childTnLst>
                              <p:par>
                                <p:cTn id="110" presetID="42" presetClass="entr" presetSubtype="0" fill="hold" nodeType="afterEffect">
                                  <p:stCondLst>
                                    <p:cond delay="0"/>
                                  </p:stCondLst>
                                  <p:childTnLst>
                                    <p:set>
                                      <p:cBhvr>
                                        <p:cTn id="111" dur="1" fill="hold">
                                          <p:stCondLst>
                                            <p:cond delay="0"/>
                                          </p:stCondLst>
                                        </p:cTn>
                                        <p:tgtEl>
                                          <p:spTgt spid="56"/>
                                        </p:tgtEl>
                                        <p:attrNameLst>
                                          <p:attrName>style.visibility</p:attrName>
                                        </p:attrNameLst>
                                      </p:cBhvr>
                                      <p:to>
                                        <p:strVal val="visible"/>
                                      </p:to>
                                    </p:set>
                                    <p:animEffect transition="in" filter="fade">
                                      <p:cBhvr>
                                        <p:cTn id="112" dur="500"/>
                                        <p:tgtEl>
                                          <p:spTgt spid="56"/>
                                        </p:tgtEl>
                                      </p:cBhvr>
                                    </p:animEffect>
                                    <p:anim calcmode="lin" valueType="num">
                                      <p:cBhvr>
                                        <p:cTn id="113" dur="500" fill="hold"/>
                                        <p:tgtEl>
                                          <p:spTgt spid="56"/>
                                        </p:tgtEl>
                                        <p:attrNameLst>
                                          <p:attrName>ppt_x</p:attrName>
                                        </p:attrNameLst>
                                      </p:cBhvr>
                                      <p:tavLst>
                                        <p:tav tm="0">
                                          <p:val>
                                            <p:strVal val="#ppt_x"/>
                                          </p:val>
                                        </p:tav>
                                        <p:tav tm="100000">
                                          <p:val>
                                            <p:strVal val="#ppt_x"/>
                                          </p:val>
                                        </p:tav>
                                      </p:tavLst>
                                    </p:anim>
                                    <p:anim calcmode="lin" valueType="num">
                                      <p:cBhvr>
                                        <p:cTn id="114" dur="500" fill="hold"/>
                                        <p:tgtEl>
                                          <p:spTgt spid="56"/>
                                        </p:tgtEl>
                                        <p:attrNameLst>
                                          <p:attrName>ppt_y</p:attrName>
                                        </p:attrNameLst>
                                      </p:cBhvr>
                                      <p:tavLst>
                                        <p:tav tm="0">
                                          <p:val>
                                            <p:strVal val="#ppt_y+.1"/>
                                          </p:val>
                                        </p:tav>
                                        <p:tav tm="100000">
                                          <p:val>
                                            <p:strVal val="#ppt_y"/>
                                          </p:val>
                                        </p:tav>
                                      </p:tavLst>
                                    </p:anim>
                                  </p:childTnLst>
                                </p:cTn>
                              </p:par>
                            </p:childTnLst>
                          </p:cTn>
                        </p:par>
                        <p:par>
                          <p:cTn id="115" fill="hold">
                            <p:stCondLst>
                              <p:cond delay="11500"/>
                            </p:stCondLst>
                            <p:childTnLst>
                              <p:par>
                                <p:cTn id="116" presetID="53" presetClass="entr" presetSubtype="16" fill="hold" grpId="0" nodeType="afterEffect">
                                  <p:stCondLst>
                                    <p:cond delay="0"/>
                                  </p:stCondLst>
                                  <p:childTnLst>
                                    <p:set>
                                      <p:cBhvr>
                                        <p:cTn id="117" dur="1" fill="hold">
                                          <p:stCondLst>
                                            <p:cond delay="0"/>
                                          </p:stCondLst>
                                        </p:cTn>
                                        <p:tgtEl>
                                          <p:spTgt spid="51"/>
                                        </p:tgtEl>
                                        <p:attrNameLst>
                                          <p:attrName>style.visibility</p:attrName>
                                        </p:attrNameLst>
                                      </p:cBhvr>
                                      <p:to>
                                        <p:strVal val="visible"/>
                                      </p:to>
                                    </p:set>
                                    <p:anim calcmode="lin" valueType="num">
                                      <p:cBhvr>
                                        <p:cTn id="118" dur="500" fill="hold"/>
                                        <p:tgtEl>
                                          <p:spTgt spid="51"/>
                                        </p:tgtEl>
                                        <p:attrNameLst>
                                          <p:attrName>ppt_w</p:attrName>
                                        </p:attrNameLst>
                                      </p:cBhvr>
                                      <p:tavLst>
                                        <p:tav tm="0">
                                          <p:val>
                                            <p:fltVal val="0"/>
                                          </p:val>
                                        </p:tav>
                                        <p:tav tm="100000">
                                          <p:val>
                                            <p:strVal val="#ppt_w"/>
                                          </p:val>
                                        </p:tav>
                                      </p:tavLst>
                                    </p:anim>
                                    <p:anim calcmode="lin" valueType="num">
                                      <p:cBhvr>
                                        <p:cTn id="119" dur="500" fill="hold"/>
                                        <p:tgtEl>
                                          <p:spTgt spid="51"/>
                                        </p:tgtEl>
                                        <p:attrNameLst>
                                          <p:attrName>ppt_h</p:attrName>
                                        </p:attrNameLst>
                                      </p:cBhvr>
                                      <p:tavLst>
                                        <p:tav tm="0">
                                          <p:val>
                                            <p:fltVal val="0"/>
                                          </p:val>
                                        </p:tav>
                                        <p:tav tm="100000">
                                          <p:val>
                                            <p:strVal val="#ppt_h"/>
                                          </p:val>
                                        </p:tav>
                                      </p:tavLst>
                                    </p:anim>
                                    <p:animEffect transition="in" filter="fade">
                                      <p:cBhvr>
                                        <p:cTn id="120" dur="500"/>
                                        <p:tgtEl>
                                          <p:spTgt spid="51"/>
                                        </p:tgtEl>
                                      </p:cBhvr>
                                    </p:animEffect>
                                  </p:childTnLst>
                                </p:cTn>
                              </p:par>
                            </p:childTnLst>
                          </p:cTn>
                        </p:par>
                        <p:par>
                          <p:cTn id="121" fill="hold">
                            <p:stCondLst>
                              <p:cond delay="12000"/>
                            </p:stCondLst>
                            <p:childTnLst>
                              <p:par>
                                <p:cTn id="122" presetID="31" presetClass="entr" presetSubtype="0" fill="hold" nodeType="afterEffect">
                                  <p:stCondLst>
                                    <p:cond delay="0"/>
                                  </p:stCondLst>
                                  <p:childTnLst>
                                    <p:set>
                                      <p:cBhvr>
                                        <p:cTn id="123" dur="1" fill="hold">
                                          <p:stCondLst>
                                            <p:cond delay="0"/>
                                          </p:stCondLst>
                                        </p:cTn>
                                        <p:tgtEl>
                                          <p:spTgt spid="59"/>
                                        </p:tgtEl>
                                        <p:attrNameLst>
                                          <p:attrName>style.visibility</p:attrName>
                                        </p:attrNameLst>
                                      </p:cBhvr>
                                      <p:to>
                                        <p:strVal val="visible"/>
                                      </p:to>
                                    </p:set>
                                    <p:anim calcmode="lin" valueType="num">
                                      <p:cBhvr>
                                        <p:cTn id="124" dur="1000" fill="hold"/>
                                        <p:tgtEl>
                                          <p:spTgt spid="59"/>
                                        </p:tgtEl>
                                        <p:attrNameLst>
                                          <p:attrName>ppt_w</p:attrName>
                                        </p:attrNameLst>
                                      </p:cBhvr>
                                      <p:tavLst>
                                        <p:tav tm="0">
                                          <p:val>
                                            <p:fltVal val="0"/>
                                          </p:val>
                                        </p:tav>
                                        <p:tav tm="100000">
                                          <p:val>
                                            <p:strVal val="#ppt_w"/>
                                          </p:val>
                                        </p:tav>
                                      </p:tavLst>
                                    </p:anim>
                                    <p:anim calcmode="lin" valueType="num">
                                      <p:cBhvr>
                                        <p:cTn id="125" dur="1000" fill="hold"/>
                                        <p:tgtEl>
                                          <p:spTgt spid="59"/>
                                        </p:tgtEl>
                                        <p:attrNameLst>
                                          <p:attrName>ppt_h</p:attrName>
                                        </p:attrNameLst>
                                      </p:cBhvr>
                                      <p:tavLst>
                                        <p:tav tm="0">
                                          <p:val>
                                            <p:fltVal val="0"/>
                                          </p:val>
                                        </p:tav>
                                        <p:tav tm="100000">
                                          <p:val>
                                            <p:strVal val="#ppt_h"/>
                                          </p:val>
                                        </p:tav>
                                      </p:tavLst>
                                    </p:anim>
                                    <p:anim calcmode="lin" valueType="num">
                                      <p:cBhvr>
                                        <p:cTn id="126" dur="1000" fill="hold"/>
                                        <p:tgtEl>
                                          <p:spTgt spid="59"/>
                                        </p:tgtEl>
                                        <p:attrNameLst>
                                          <p:attrName>style.rotation</p:attrName>
                                        </p:attrNameLst>
                                      </p:cBhvr>
                                      <p:tavLst>
                                        <p:tav tm="0">
                                          <p:val>
                                            <p:fltVal val="90"/>
                                          </p:val>
                                        </p:tav>
                                        <p:tav tm="100000">
                                          <p:val>
                                            <p:fltVal val="0"/>
                                          </p:val>
                                        </p:tav>
                                      </p:tavLst>
                                    </p:anim>
                                    <p:animEffect transition="in" filter="fade">
                                      <p:cBhvr>
                                        <p:cTn id="127" dur="1000"/>
                                        <p:tgtEl>
                                          <p:spTgt spid="59"/>
                                        </p:tgtEl>
                                      </p:cBhvr>
                                    </p:animEffect>
                                  </p:childTnLst>
                                </p:cTn>
                              </p:par>
                            </p:childTnLst>
                          </p:cTn>
                        </p:par>
                        <p:par>
                          <p:cTn id="128" fill="hold">
                            <p:stCondLst>
                              <p:cond delay="13000"/>
                            </p:stCondLst>
                            <p:childTnLst>
                              <p:par>
                                <p:cTn id="129" presetID="42" presetClass="entr" presetSubtype="0" fill="hold" nodeType="afterEffect">
                                  <p:stCondLst>
                                    <p:cond delay="0"/>
                                  </p:stCondLst>
                                  <p:childTnLst>
                                    <p:set>
                                      <p:cBhvr>
                                        <p:cTn id="130" dur="1" fill="hold">
                                          <p:stCondLst>
                                            <p:cond delay="0"/>
                                          </p:stCondLst>
                                        </p:cTn>
                                        <p:tgtEl>
                                          <p:spTgt spid="62"/>
                                        </p:tgtEl>
                                        <p:attrNameLst>
                                          <p:attrName>style.visibility</p:attrName>
                                        </p:attrNameLst>
                                      </p:cBhvr>
                                      <p:to>
                                        <p:strVal val="visible"/>
                                      </p:to>
                                    </p:set>
                                    <p:animEffect transition="in" filter="fade">
                                      <p:cBhvr>
                                        <p:cTn id="131" dur="500"/>
                                        <p:tgtEl>
                                          <p:spTgt spid="62"/>
                                        </p:tgtEl>
                                      </p:cBhvr>
                                    </p:animEffect>
                                    <p:anim calcmode="lin" valueType="num">
                                      <p:cBhvr>
                                        <p:cTn id="132" dur="500" fill="hold"/>
                                        <p:tgtEl>
                                          <p:spTgt spid="62"/>
                                        </p:tgtEl>
                                        <p:attrNameLst>
                                          <p:attrName>ppt_x</p:attrName>
                                        </p:attrNameLst>
                                      </p:cBhvr>
                                      <p:tavLst>
                                        <p:tav tm="0">
                                          <p:val>
                                            <p:strVal val="#ppt_x"/>
                                          </p:val>
                                        </p:tav>
                                        <p:tav tm="100000">
                                          <p:val>
                                            <p:strVal val="#ppt_x"/>
                                          </p:val>
                                        </p:tav>
                                      </p:tavLst>
                                    </p:anim>
                                    <p:anim calcmode="lin" valueType="num">
                                      <p:cBhvr>
                                        <p:cTn id="133" dur="500" fill="hold"/>
                                        <p:tgtEl>
                                          <p:spTgt spid="62"/>
                                        </p:tgtEl>
                                        <p:attrNameLst>
                                          <p:attrName>ppt_y</p:attrName>
                                        </p:attrNameLst>
                                      </p:cBhvr>
                                      <p:tavLst>
                                        <p:tav tm="0">
                                          <p:val>
                                            <p:strVal val="#ppt_y+.1"/>
                                          </p:val>
                                        </p:tav>
                                        <p:tav tm="100000">
                                          <p:val>
                                            <p:strVal val="#ppt_y"/>
                                          </p:val>
                                        </p:tav>
                                      </p:tavLst>
                                    </p:anim>
                                  </p:childTnLst>
                                </p:cTn>
                              </p:par>
                            </p:childTnLst>
                          </p:cTn>
                        </p:par>
                        <p:par>
                          <p:cTn id="134" fill="hold">
                            <p:stCondLst>
                              <p:cond delay="13500"/>
                            </p:stCondLst>
                            <p:childTnLst>
                              <p:par>
                                <p:cTn id="135" presetID="42" presetClass="entr" presetSubtype="0" fill="hold" nodeType="afterEffect">
                                  <p:stCondLst>
                                    <p:cond delay="0"/>
                                  </p:stCondLst>
                                  <p:childTnLst>
                                    <p:set>
                                      <p:cBhvr>
                                        <p:cTn id="136" dur="1" fill="hold">
                                          <p:stCondLst>
                                            <p:cond delay="0"/>
                                          </p:stCondLst>
                                        </p:cTn>
                                        <p:tgtEl>
                                          <p:spTgt spid="70"/>
                                        </p:tgtEl>
                                        <p:attrNameLst>
                                          <p:attrName>style.visibility</p:attrName>
                                        </p:attrNameLst>
                                      </p:cBhvr>
                                      <p:to>
                                        <p:strVal val="visible"/>
                                      </p:to>
                                    </p:set>
                                    <p:animEffect transition="in" filter="fade">
                                      <p:cBhvr>
                                        <p:cTn id="137" dur="500"/>
                                        <p:tgtEl>
                                          <p:spTgt spid="70"/>
                                        </p:tgtEl>
                                      </p:cBhvr>
                                    </p:animEffect>
                                    <p:anim calcmode="lin" valueType="num">
                                      <p:cBhvr>
                                        <p:cTn id="138" dur="500" fill="hold"/>
                                        <p:tgtEl>
                                          <p:spTgt spid="70"/>
                                        </p:tgtEl>
                                        <p:attrNameLst>
                                          <p:attrName>ppt_x</p:attrName>
                                        </p:attrNameLst>
                                      </p:cBhvr>
                                      <p:tavLst>
                                        <p:tav tm="0">
                                          <p:val>
                                            <p:strVal val="#ppt_x"/>
                                          </p:val>
                                        </p:tav>
                                        <p:tav tm="100000">
                                          <p:val>
                                            <p:strVal val="#ppt_x"/>
                                          </p:val>
                                        </p:tav>
                                      </p:tavLst>
                                    </p:anim>
                                    <p:anim calcmode="lin" valueType="num">
                                      <p:cBhvr>
                                        <p:cTn id="139" dur="500" fill="hold"/>
                                        <p:tgtEl>
                                          <p:spTgt spid="70"/>
                                        </p:tgtEl>
                                        <p:attrNameLst>
                                          <p:attrName>ppt_y</p:attrName>
                                        </p:attrNameLst>
                                      </p:cBhvr>
                                      <p:tavLst>
                                        <p:tav tm="0">
                                          <p:val>
                                            <p:strVal val="#ppt_y+.1"/>
                                          </p:val>
                                        </p:tav>
                                        <p:tav tm="100000">
                                          <p:val>
                                            <p:strVal val="#ppt_y"/>
                                          </p:val>
                                        </p:tav>
                                      </p:tavLst>
                                    </p:anim>
                                  </p:childTnLst>
                                </p:cTn>
                              </p:par>
                            </p:childTnLst>
                          </p:cTn>
                        </p:par>
                        <p:par>
                          <p:cTn id="140" fill="hold">
                            <p:stCondLst>
                              <p:cond delay="14000"/>
                            </p:stCondLst>
                            <p:childTnLst>
                              <p:par>
                                <p:cTn id="141" presetID="42" presetClass="entr" presetSubtype="0" fill="hold" nodeType="afterEffect">
                                  <p:stCondLst>
                                    <p:cond delay="0"/>
                                  </p:stCondLst>
                                  <p:childTnLst>
                                    <p:set>
                                      <p:cBhvr>
                                        <p:cTn id="142" dur="1" fill="hold">
                                          <p:stCondLst>
                                            <p:cond delay="0"/>
                                          </p:stCondLst>
                                        </p:cTn>
                                        <p:tgtEl>
                                          <p:spTgt spid="75"/>
                                        </p:tgtEl>
                                        <p:attrNameLst>
                                          <p:attrName>style.visibility</p:attrName>
                                        </p:attrNameLst>
                                      </p:cBhvr>
                                      <p:to>
                                        <p:strVal val="visible"/>
                                      </p:to>
                                    </p:set>
                                    <p:animEffect transition="in" filter="fade">
                                      <p:cBhvr>
                                        <p:cTn id="143" dur="500"/>
                                        <p:tgtEl>
                                          <p:spTgt spid="75"/>
                                        </p:tgtEl>
                                      </p:cBhvr>
                                    </p:animEffect>
                                    <p:anim calcmode="lin" valueType="num">
                                      <p:cBhvr>
                                        <p:cTn id="144" dur="500" fill="hold"/>
                                        <p:tgtEl>
                                          <p:spTgt spid="75"/>
                                        </p:tgtEl>
                                        <p:attrNameLst>
                                          <p:attrName>ppt_x</p:attrName>
                                        </p:attrNameLst>
                                      </p:cBhvr>
                                      <p:tavLst>
                                        <p:tav tm="0">
                                          <p:val>
                                            <p:strVal val="#ppt_x"/>
                                          </p:val>
                                        </p:tav>
                                        <p:tav tm="100000">
                                          <p:val>
                                            <p:strVal val="#ppt_x"/>
                                          </p:val>
                                        </p:tav>
                                      </p:tavLst>
                                    </p:anim>
                                    <p:anim calcmode="lin" valueType="num">
                                      <p:cBhvr>
                                        <p:cTn id="145" dur="500" fill="hold"/>
                                        <p:tgtEl>
                                          <p:spTgt spid="75"/>
                                        </p:tgtEl>
                                        <p:attrNameLst>
                                          <p:attrName>ppt_y</p:attrName>
                                        </p:attrNameLst>
                                      </p:cBhvr>
                                      <p:tavLst>
                                        <p:tav tm="0">
                                          <p:val>
                                            <p:strVal val="#ppt_y+.1"/>
                                          </p:val>
                                        </p:tav>
                                        <p:tav tm="100000">
                                          <p:val>
                                            <p:strVal val="#ppt_y"/>
                                          </p:val>
                                        </p:tav>
                                      </p:tavLst>
                                    </p:anim>
                                  </p:childTnLst>
                                </p:cTn>
                              </p:par>
                            </p:childTnLst>
                          </p:cTn>
                        </p:par>
                        <p:par>
                          <p:cTn id="146" fill="hold">
                            <p:stCondLst>
                              <p:cond delay="14500"/>
                            </p:stCondLst>
                            <p:childTnLst>
                              <p:par>
                                <p:cTn id="147" presetID="42" presetClass="entr" presetSubtype="0" fill="hold" nodeType="afterEffect">
                                  <p:stCondLst>
                                    <p:cond delay="0"/>
                                  </p:stCondLst>
                                  <p:childTnLst>
                                    <p:set>
                                      <p:cBhvr>
                                        <p:cTn id="148" dur="1" fill="hold">
                                          <p:stCondLst>
                                            <p:cond delay="0"/>
                                          </p:stCondLst>
                                        </p:cTn>
                                        <p:tgtEl>
                                          <p:spTgt spid="74"/>
                                        </p:tgtEl>
                                        <p:attrNameLst>
                                          <p:attrName>style.visibility</p:attrName>
                                        </p:attrNameLst>
                                      </p:cBhvr>
                                      <p:to>
                                        <p:strVal val="visible"/>
                                      </p:to>
                                    </p:set>
                                    <p:animEffect transition="in" filter="fade">
                                      <p:cBhvr>
                                        <p:cTn id="149" dur="500"/>
                                        <p:tgtEl>
                                          <p:spTgt spid="74"/>
                                        </p:tgtEl>
                                      </p:cBhvr>
                                    </p:animEffect>
                                    <p:anim calcmode="lin" valueType="num">
                                      <p:cBhvr>
                                        <p:cTn id="150" dur="500" fill="hold"/>
                                        <p:tgtEl>
                                          <p:spTgt spid="74"/>
                                        </p:tgtEl>
                                        <p:attrNameLst>
                                          <p:attrName>ppt_x</p:attrName>
                                        </p:attrNameLst>
                                      </p:cBhvr>
                                      <p:tavLst>
                                        <p:tav tm="0">
                                          <p:val>
                                            <p:strVal val="#ppt_x"/>
                                          </p:val>
                                        </p:tav>
                                        <p:tav tm="100000">
                                          <p:val>
                                            <p:strVal val="#ppt_x"/>
                                          </p:val>
                                        </p:tav>
                                      </p:tavLst>
                                    </p:anim>
                                    <p:anim calcmode="lin" valueType="num">
                                      <p:cBhvr>
                                        <p:cTn id="151" dur="500" fill="hold"/>
                                        <p:tgtEl>
                                          <p:spTgt spid="74"/>
                                        </p:tgtEl>
                                        <p:attrNameLst>
                                          <p:attrName>ppt_y</p:attrName>
                                        </p:attrNameLst>
                                      </p:cBhvr>
                                      <p:tavLst>
                                        <p:tav tm="0">
                                          <p:val>
                                            <p:strVal val="#ppt_y+.1"/>
                                          </p:val>
                                        </p:tav>
                                        <p:tav tm="100000">
                                          <p:val>
                                            <p:strVal val="#ppt_y"/>
                                          </p:val>
                                        </p:tav>
                                      </p:tavLst>
                                    </p:anim>
                                  </p:childTnLst>
                                </p:cTn>
                              </p:par>
                            </p:childTnLst>
                          </p:cTn>
                        </p:par>
                        <p:par>
                          <p:cTn id="152" fill="hold">
                            <p:stCondLst>
                              <p:cond delay="15000"/>
                            </p:stCondLst>
                            <p:childTnLst>
                              <p:par>
                                <p:cTn id="153" presetID="42" presetClass="entr" presetSubtype="0" fill="hold" nodeType="afterEffect">
                                  <p:stCondLst>
                                    <p:cond delay="0"/>
                                  </p:stCondLst>
                                  <p:childTnLst>
                                    <p:set>
                                      <p:cBhvr>
                                        <p:cTn id="154" dur="1" fill="hold">
                                          <p:stCondLst>
                                            <p:cond delay="0"/>
                                          </p:stCondLst>
                                        </p:cTn>
                                        <p:tgtEl>
                                          <p:spTgt spid="76"/>
                                        </p:tgtEl>
                                        <p:attrNameLst>
                                          <p:attrName>style.visibility</p:attrName>
                                        </p:attrNameLst>
                                      </p:cBhvr>
                                      <p:to>
                                        <p:strVal val="visible"/>
                                      </p:to>
                                    </p:set>
                                    <p:animEffect transition="in" filter="fade">
                                      <p:cBhvr>
                                        <p:cTn id="155" dur="500"/>
                                        <p:tgtEl>
                                          <p:spTgt spid="76"/>
                                        </p:tgtEl>
                                      </p:cBhvr>
                                    </p:animEffect>
                                    <p:anim calcmode="lin" valueType="num">
                                      <p:cBhvr>
                                        <p:cTn id="156" dur="500" fill="hold"/>
                                        <p:tgtEl>
                                          <p:spTgt spid="76"/>
                                        </p:tgtEl>
                                        <p:attrNameLst>
                                          <p:attrName>ppt_x</p:attrName>
                                        </p:attrNameLst>
                                      </p:cBhvr>
                                      <p:tavLst>
                                        <p:tav tm="0">
                                          <p:val>
                                            <p:strVal val="#ppt_x"/>
                                          </p:val>
                                        </p:tav>
                                        <p:tav tm="100000">
                                          <p:val>
                                            <p:strVal val="#ppt_x"/>
                                          </p:val>
                                        </p:tav>
                                      </p:tavLst>
                                    </p:anim>
                                    <p:anim calcmode="lin" valueType="num">
                                      <p:cBhvr>
                                        <p:cTn id="157" dur="500" fill="hold"/>
                                        <p:tgtEl>
                                          <p:spTgt spid="76"/>
                                        </p:tgtEl>
                                        <p:attrNameLst>
                                          <p:attrName>ppt_y</p:attrName>
                                        </p:attrNameLst>
                                      </p:cBhvr>
                                      <p:tavLst>
                                        <p:tav tm="0">
                                          <p:val>
                                            <p:strVal val="#ppt_y+.1"/>
                                          </p:val>
                                        </p:tav>
                                        <p:tav tm="100000">
                                          <p:val>
                                            <p:strVal val="#ppt_y"/>
                                          </p:val>
                                        </p:tav>
                                      </p:tavLst>
                                    </p:anim>
                                  </p:childTnLst>
                                </p:cTn>
                              </p:par>
                            </p:childTnLst>
                          </p:cTn>
                        </p:par>
                        <p:par>
                          <p:cTn id="158" fill="hold">
                            <p:stCondLst>
                              <p:cond delay="15500"/>
                            </p:stCondLst>
                            <p:childTnLst>
                              <p:par>
                                <p:cTn id="159" presetID="42" presetClass="entr" presetSubtype="0" fill="hold" grpId="0" nodeType="afterEffect">
                                  <p:stCondLst>
                                    <p:cond delay="0"/>
                                  </p:stCondLst>
                                  <p:childTnLst>
                                    <p:set>
                                      <p:cBhvr>
                                        <p:cTn id="160" dur="1" fill="hold">
                                          <p:stCondLst>
                                            <p:cond delay="0"/>
                                          </p:stCondLst>
                                        </p:cTn>
                                        <p:tgtEl>
                                          <p:spTgt spid="65"/>
                                        </p:tgtEl>
                                        <p:attrNameLst>
                                          <p:attrName>style.visibility</p:attrName>
                                        </p:attrNameLst>
                                      </p:cBhvr>
                                      <p:to>
                                        <p:strVal val="visible"/>
                                      </p:to>
                                    </p:set>
                                    <p:animEffect transition="in" filter="fade">
                                      <p:cBhvr>
                                        <p:cTn id="161" dur="500"/>
                                        <p:tgtEl>
                                          <p:spTgt spid="65"/>
                                        </p:tgtEl>
                                      </p:cBhvr>
                                    </p:animEffect>
                                    <p:anim calcmode="lin" valueType="num">
                                      <p:cBhvr>
                                        <p:cTn id="162" dur="500" fill="hold"/>
                                        <p:tgtEl>
                                          <p:spTgt spid="65"/>
                                        </p:tgtEl>
                                        <p:attrNameLst>
                                          <p:attrName>ppt_x</p:attrName>
                                        </p:attrNameLst>
                                      </p:cBhvr>
                                      <p:tavLst>
                                        <p:tav tm="0">
                                          <p:val>
                                            <p:strVal val="#ppt_x"/>
                                          </p:val>
                                        </p:tav>
                                        <p:tav tm="100000">
                                          <p:val>
                                            <p:strVal val="#ppt_x"/>
                                          </p:val>
                                        </p:tav>
                                      </p:tavLst>
                                    </p:anim>
                                    <p:anim calcmode="lin" valueType="num">
                                      <p:cBhvr>
                                        <p:cTn id="163" dur="500" fill="hold"/>
                                        <p:tgtEl>
                                          <p:spTgt spid="65"/>
                                        </p:tgtEl>
                                        <p:attrNameLst>
                                          <p:attrName>ppt_y</p:attrName>
                                        </p:attrNameLst>
                                      </p:cBhvr>
                                      <p:tavLst>
                                        <p:tav tm="0">
                                          <p:val>
                                            <p:strVal val="#ppt_y+.1"/>
                                          </p:val>
                                        </p:tav>
                                        <p:tav tm="100000">
                                          <p:val>
                                            <p:strVal val="#ppt_y"/>
                                          </p:val>
                                        </p:tav>
                                      </p:tavLst>
                                    </p:anim>
                                  </p:childTnLst>
                                </p:cTn>
                              </p:par>
                            </p:childTnLst>
                          </p:cTn>
                        </p:par>
                        <p:par>
                          <p:cTn id="164" fill="hold">
                            <p:stCondLst>
                              <p:cond delay="16000"/>
                            </p:stCondLst>
                            <p:childTnLst>
                              <p:par>
                                <p:cTn id="165" presetID="42" presetClass="entr" presetSubtype="0" fill="hold" grpId="0" nodeType="afterEffect">
                                  <p:stCondLst>
                                    <p:cond delay="0"/>
                                  </p:stCondLst>
                                  <p:childTnLst>
                                    <p:set>
                                      <p:cBhvr>
                                        <p:cTn id="166" dur="1" fill="hold">
                                          <p:stCondLst>
                                            <p:cond delay="0"/>
                                          </p:stCondLst>
                                        </p:cTn>
                                        <p:tgtEl>
                                          <p:spTgt spid="66"/>
                                        </p:tgtEl>
                                        <p:attrNameLst>
                                          <p:attrName>style.visibility</p:attrName>
                                        </p:attrNameLst>
                                      </p:cBhvr>
                                      <p:to>
                                        <p:strVal val="visible"/>
                                      </p:to>
                                    </p:set>
                                    <p:animEffect transition="in" filter="fade">
                                      <p:cBhvr>
                                        <p:cTn id="167" dur="500"/>
                                        <p:tgtEl>
                                          <p:spTgt spid="66"/>
                                        </p:tgtEl>
                                      </p:cBhvr>
                                    </p:animEffect>
                                    <p:anim calcmode="lin" valueType="num">
                                      <p:cBhvr>
                                        <p:cTn id="168" dur="500" fill="hold"/>
                                        <p:tgtEl>
                                          <p:spTgt spid="66"/>
                                        </p:tgtEl>
                                        <p:attrNameLst>
                                          <p:attrName>ppt_x</p:attrName>
                                        </p:attrNameLst>
                                      </p:cBhvr>
                                      <p:tavLst>
                                        <p:tav tm="0">
                                          <p:val>
                                            <p:strVal val="#ppt_x"/>
                                          </p:val>
                                        </p:tav>
                                        <p:tav tm="100000">
                                          <p:val>
                                            <p:strVal val="#ppt_x"/>
                                          </p:val>
                                        </p:tav>
                                      </p:tavLst>
                                    </p:anim>
                                    <p:anim calcmode="lin" valueType="num">
                                      <p:cBhvr>
                                        <p:cTn id="169" dur="500" fill="hold"/>
                                        <p:tgtEl>
                                          <p:spTgt spid="66"/>
                                        </p:tgtEl>
                                        <p:attrNameLst>
                                          <p:attrName>ppt_y</p:attrName>
                                        </p:attrNameLst>
                                      </p:cBhvr>
                                      <p:tavLst>
                                        <p:tav tm="0">
                                          <p:val>
                                            <p:strVal val="#ppt_y+.1"/>
                                          </p:val>
                                        </p:tav>
                                        <p:tav tm="100000">
                                          <p:val>
                                            <p:strVal val="#ppt_y"/>
                                          </p:val>
                                        </p:tav>
                                      </p:tavLst>
                                    </p:anim>
                                  </p:childTnLst>
                                </p:cTn>
                              </p:par>
                            </p:childTnLst>
                          </p:cTn>
                        </p:par>
                        <p:par>
                          <p:cTn id="170" fill="hold">
                            <p:stCondLst>
                              <p:cond delay="16500"/>
                            </p:stCondLst>
                            <p:childTnLst>
                              <p:par>
                                <p:cTn id="171" presetID="42" presetClass="entr" presetSubtype="0" fill="hold" grpId="0" nodeType="afterEffect">
                                  <p:stCondLst>
                                    <p:cond delay="0"/>
                                  </p:stCondLst>
                                  <p:childTnLst>
                                    <p:set>
                                      <p:cBhvr>
                                        <p:cTn id="172" dur="1" fill="hold">
                                          <p:stCondLst>
                                            <p:cond delay="0"/>
                                          </p:stCondLst>
                                        </p:cTn>
                                        <p:tgtEl>
                                          <p:spTgt spid="67"/>
                                        </p:tgtEl>
                                        <p:attrNameLst>
                                          <p:attrName>style.visibility</p:attrName>
                                        </p:attrNameLst>
                                      </p:cBhvr>
                                      <p:to>
                                        <p:strVal val="visible"/>
                                      </p:to>
                                    </p:set>
                                    <p:animEffect transition="in" filter="fade">
                                      <p:cBhvr>
                                        <p:cTn id="173" dur="500"/>
                                        <p:tgtEl>
                                          <p:spTgt spid="67"/>
                                        </p:tgtEl>
                                      </p:cBhvr>
                                    </p:animEffect>
                                    <p:anim calcmode="lin" valueType="num">
                                      <p:cBhvr>
                                        <p:cTn id="174" dur="500" fill="hold"/>
                                        <p:tgtEl>
                                          <p:spTgt spid="67"/>
                                        </p:tgtEl>
                                        <p:attrNameLst>
                                          <p:attrName>ppt_x</p:attrName>
                                        </p:attrNameLst>
                                      </p:cBhvr>
                                      <p:tavLst>
                                        <p:tav tm="0">
                                          <p:val>
                                            <p:strVal val="#ppt_x"/>
                                          </p:val>
                                        </p:tav>
                                        <p:tav tm="100000">
                                          <p:val>
                                            <p:strVal val="#ppt_x"/>
                                          </p:val>
                                        </p:tav>
                                      </p:tavLst>
                                    </p:anim>
                                    <p:anim calcmode="lin" valueType="num">
                                      <p:cBhvr>
                                        <p:cTn id="175" dur="500" fill="hold"/>
                                        <p:tgtEl>
                                          <p:spTgt spid="67"/>
                                        </p:tgtEl>
                                        <p:attrNameLst>
                                          <p:attrName>ppt_y</p:attrName>
                                        </p:attrNameLst>
                                      </p:cBhvr>
                                      <p:tavLst>
                                        <p:tav tm="0">
                                          <p:val>
                                            <p:strVal val="#ppt_y+.1"/>
                                          </p:val>
                                        </p:tav>
                                        <p:tav tm="100000">
                                          <p:val>
                                            <p:strVal val="#ppt_y"/>
                                          </p:val>
                                        </p:tav>
                                      </p:tavLst>
                                    </p:anim>
                                  </p:childTnLst>
                                </p:cTn>
                              </p:par>
                            </p:childTnLst>
                          </p:cTn>
                        </p:par>
                        <p:par>
                          <p:cTn id="176" fill="hold">
                            <p:stCondLst>
                              <p:cond delay="17000"/>
                            </p:stCondLst>
                            <p:childTnLst>
                              <p:par>
                                <p:cTn id="177" presetID="42" presetClass="entr" presetSubtype="0" fill="hold" grpId="0" nodeType="afterEffect">
                                  <p:stCondLst>
                                    <p:cond delay="0"/>
                                  </p:stCondLst>
                                  <p:childTnLst>
                                    <p:set>
                                      <p:cBhvr>
                                        <p:cTn id="178" dur="1" fill="hold">
                                          <p:stCondLst>
                                            <p:cond delay="0"/>
                                          </p:stCondLst>
                                        </p:cTn>
                                        <p:tgtEl>
                                          <p:spTgt spid="68"/>
                                        </p:tgtEl>
                                        <p:attrNameLst>
                                          <p:attrName>style.visibility</p:attrName>
                                        </p:attrNameLst>
                                      </p:cBhvr>
                                      <p:to>
                                        <p:strVal val="visible"/>
                                      </p:to>
                                    </p:set>
                                    <p:animEffect transition="in" filter="fade">
                                      <p:cBhvr>
                                        <p:cTn id="179" dur="500"/>
                                        <p:tgtEl>
                                          <p:spTgt spid="68"/>
                                        </p:tgtEl>
                                      </p:cBhvr>
                                    </p:animEffect>
                                    <p:anim calcmode="lin" valueType="num">
                                      <p:cBhvr>
                                        <p:cTn id="180" dur="500" fill="hold"/>
                                        <p:tgtEl>
                                          <p:spTgt spid="68"/>
                                        </p:tgtEl>
                                        <p:attrNameLst>
                                          <p:attrName>ppt_x</p:attrName>
                                        </p:attrNameLst>
                                      </p:cBhvr>
                                      <p:tavLst>
                                        <p:tav tm="0">
                                          <p:val>
                                            <p:strVal val="#ppt_x"/>
                                          </p:val>
                                        </p:tav>
                                        <p:tav tm="100000">
                                          <p:val>
                                            <p:strVal val="#ppt_x"/>
                                          </p:val>
                                        </p:tav>
                                      </p:tavLst>
                                    </p:anim>
                                    <p:anim calcmode="lin" valueType="num">
                                      <p:cBhvr>
                                        <p:cTn id="181" dur="5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9" grpId="0" animBg="1"/>
      <p:bldP spid="10" grpId="0" animBg="1"/>
      <p:bldP spid="11" grpId="0" animBg="1"/>
      <p:bldP spid="12" grpId="0" animBg="1"/>
      <p:bldP spid="51" grpId="0" animBg="1"/>
      <p:bldP spid="53" grpId="0" animBg="1"/>
      <p:bldP spid="54" grpId="0" animBg="1"/>
      <p:bldP spid="65" grpId="0" animBg="1"/>
      <p:bldP spid="66" grpId="0" animBg="1"/>
      <p:bldP spid="67" grpId="0" animBg="1"/>
      <p:bldP spid="6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BEA0-0B93-7EB1-6D50-58A043892131}"/>
              </a:ext>
            </a:extLst>
          </p:cNvPr>
          <p:cNvSpPr>
            <a:spLocks noGrp="1"/>
          </p:cNvSpPr>
          <p:nvPr>
            <p:ph type="title"/>
          </p:nvPr>
        </p:nvSpPr>
        <p:spPr/>
        <p:txBody>
          <a:bodyPr/>
          <a:lstStyle/>
          <a:p>
            <a:pPr algn="ctr"/>
            <a:endParaRPr lang="en-GB" b="1" dirty="0"/>
          </a:p>
        </p:txBody>
      </p:sp>
      <p:sp>
        <p:nvSpPr>
          <p:cNvPr id="48" name="Rectangle 56">
            <a:extLst>
              <a:ext uri="{FF2B5EF4-FFF2-40B4-BE49-F238E27FC236}">
                <a16:creationId xmlns:a16="http://schemas.microsoft.com/office/drawing/2014/main" id="{5FDECA41-5A31-5C5D-08E4-227B48C69CB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4" name="Rectangle 63">
            <a:extLst>
              <a:ext uri="{FF2B5EF4-FFF2-40B4-BE49-F238E27FC236}">
                <a16:creationId xmlns:a16="http://schemas.microsoft.com/office/drawing/2014/main" id="{FE3FAFD5-8214-FD37-5943-E3DCD4D80E71}"/>
              </a:ext>
            </a:extLst>
          </p:cNvPr>
          <p:cNvSpPr/>
          <p:nvPr/>
        </p:nvSpPr>
        <p:spPr>
          <a:xfrm>
            <a:off x="2841986" y="646924"/>
            <a:ext cx="6508027" cy="763696"/>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latin typeface="Times New Roman" panose="02020603050405020304" pitchFamily="18" charset="0"/>
                <a:cs typeface="Times New Roman" panose="02020603050405020304" pitchFamily="18" charset="0"/>
              </a:rPr>
              <a:t>VET implementers</a:t>
            </a:r>
          </a:p>
        </p:txBody>
      </p:sp>
      <p:cxnSp>
        <p:nvCxnSpPr>
          <p:cNvPr id="65" name="Straight Connector 64">
            <a:extLst>
              <a:ext uri="{FF2B5EF4-FFF2-40B4-BE49-F238E27FC236}">
                <a16:creationId xmlns:a16="http://schemas.microsoft.com/office/drawing/2014/main" id="{3D1888D1-C5F4-448C-304C-651606026770}"/>
              </a:ext>
            </a:extLst>
          </p:cNvPr>
          <p:cNvCxnSpPr>
            <a:cxnSpLocks/>
          </p:cNvCxnSpPr>
          <p:nvPr/>
        </p:nvCxnSpPr>
        <p:spPr>
          <a:xfrm>
            <a:off x="3478485"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
        <p:nvSpPr>
          <p:cNvPr id="4" name="Oval 3">
            <a:extLst>
              <a:ext uri="{FF2B5EF4-FFF2-40B4-BE49-F238E27FC236}">
                <a16:creationId xmlns:a16="http://schemas.microsoft.com/office/drawing/2014/main" id="{59971A8A-9FAD-84E2-AB20-923FA7152FD4}"/>
              </a:ext>
            </a:extLst>
          </p:cNvPr>
          <p:cNvSpPr/>
          <p:nvPr/>
        </p:nvSpPr>
        <p:spPr>
          <a:xfrm>
            <a:off x="5161860" y="1648276"/>
            <a:ext cx="2245975" cy="1784667"/>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2000" b="1" dirty="0">
                <a:solidFill>
                  <a:schemeClr val="tx1"/>
                </a:solidFill>
              </a:rPr>
              <a:t>The Government</a:t>
            </a:r>
          </a:p>
        </p:txBody>
      </p:sp>
      <p:sp>
        <p:nvSpPr>
          <p:cNvPr id="6" name="Rectangle 5">
            <a:extLst>
              <a:ext uri="{FF2B5EF4-FFF2-40B4-BE49-F238E27FC236}">
                <a16:creationId xmlns:a16="http://schemas.microsoft.com/office/drawing/2014/main" id="{51BBC1D9-963F-51DD-47B5-097628433167}"/>
              </a:ext>
            </a:extLst>
          </p:cNvPr>
          <p:cNvSpPr/>
          <p:nvPr/>
        </p:nvSpPr>
        <p:spPr>
          <a:xfrm>
            <a:off x="8232962" y="3979671"/>
            <a:ext cx="1950604" cy="119230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2800" b="1" dirty="0">
                <a:solidFill>
                  <a:schemeClr val="tx1"/>
                </a:solidFill>
              </a:rPr>
              <a:t>Private Providers</a:t>
            </a:r>
          </a:p>
        </p:txBody>
      </p:sp>
      <p:sp>
        <p:nvSpPr>
          <p:cNvPr id="8" name="Rectangle 7">
            <a:extLst>
              <a:ext uri="{FF2B5EF4-FFF2-40B4-BE49-F238E27FC236}">
                <a16:creationId xmlns:a16="http://schemas.microsoft.com/office/drawing/2014/main" id="{57DCDF81-2E43-2E08-FE90-6213601C682B}"/>
              </a:ext>
            </a:extLst>
          </p:cNvPr>
          <p:cNvSpPr/>
          <p:nvPr/>
        </p:nvSpPr>
        <p:spPr>
          <a:xfrm>
            <a:off x="1825887" y="3970911"/>
            <a:ext cx="2245975" cy="1171441"/>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2800" b="1" dirty="0">
                <a:solidFill>
                  <a:schemeClr val="tx1"/>
                </a:solidFill>
              </a:rPr>
              <a:t>FBO, CBO, NGO</a:t>
            </a:r>
          </a:p>
        </p:txBody>
      </p:sp>
      <p:cxnSp>
        <p:nvCxnSpPr>
          <p:cNvPr id="54" name="Straight Arrow Connector 53">
            <a:extLst>
              <a:ext uri="{FF2B5EF4-FFF2-40B4-BE49-F238E27FC236}">
                <a16:creationId xmlns:a16="http://schemas.microsoft.com/office/drawing/2014/main" id="{7B045264-E77F-43A0-56F4-12AAD2C892F8}"/>
              </a:ext>
            </a:extLst>
          </p:cNvPr>
          <p:cNvCxnSpPr>
            <a:cxnSpLocks/>
            <a:stCxn id="4" idx="4"/>
          </p:cNvCxnSpPr>
          <p:nvPr/>
        </p:nvCxnSpPr>
        <p:spPr>
          <a:xfrm flipH="1">
            <a:off x="6266456" y="3432943"/>
            <a:ext cx="18392" cy="1820089"/>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2414E978-6922-946A-74E3-FCE2FF67EDC0}"/>
              </a:ext>
            </a:extLst>
          </p:cNvPr>
          <p:cNvCxnSpPr>
            <a:cxnSpLocks/>
            <a:stCxn id="6" idx="1"/>
            <a:endCxn id="8" idx="3"/>
          </p:cNvCxnSpPr>
          <p:nvPr/>
        </p:nvCxnSpPr>
        <p:spPr>
          <a:xfrm flipH="1" flipV="1">
            <a:off x="4071862" y="4556632"/>
            <a:ext cx="4161100" cy="19193"/>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6D1F15C1-F433-7486-FF82-6C8682D47125}"/>
              </a:ext>
            </a:extLst>
          </p:cNvPr>
          <p:cNvCxnSpPr>
            <a:cxnSpLocks/>
          </p:cNvCxnSpPr>
          <p:nvPr/>
        </p:nvCxnSpPr>
        <p:spPr>
          <a:xfrm flipH="1">
            <a:off x="7061982" y="5142352"/>
            <a:ext cx="1170980" cy="975846"/>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3515A7A6-26E0-7C5A-26F7-097B4B8E05F5}"/>
              </a:ext>
            </a:extLst>
          </p:cNvPr>
          <p:cNvCxnSpPr>
            <a:cxnSpLocks/>
          </p:cNvCxnSpPr>
          <p:nvPr/>
        </p:nvCxnSpPr>
        <p:spPr>
          <a:xfrm>
            <a:off x="7268962" y="2878329"/>
            <a:ext cx="964000" cy="1101342"/>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FE8370E5-3035-3B16-0448-40962900486C}"/>
              </a:ext>
            </a:extLst>
          </p:cNvPr>
          <p:cNvCxnSpPr>
            <a:cxnSpLocks/>
          </p:cNvCxnSpPr>
          <p:nvPr/>
        </p:nvCxnSpPr>
        <p:spPr>
          <a:xfrm flipH="1">
            <a:off x="4071862" y="2755736"/>
            <a:ext cx="1089998" cy="1223935"/>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17B52C1A-F56D-A7B8-5332-99A0FC601F7D}"/>
              </a:ext>
            </a:extLst>
          </p:cNvPr>
          <p:cNvCxnSpPr>
            <a:cxnSpLocks/>
          </p:cNvCxnSpPr>
          <p:nvPr/>
        </p:nvCxnSpPr>
        <p:spPr>
          <a:xfrm flipH="1" flipV="1">
            <a:off x="4071862" y="5171978"/>
            <a:ext cx="1344898" cy="1039098"/>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D625D010-E5E7-B62F-1EFF-34C0F8A3E616}"/>
              </a:ext>
            </a:extLst>
          </p:cNvPr>
          <p:cNvSpPr/>
          <p:nvPr/>
        </p:nvSpPr>
        <p:spPr>
          <a:xfrm>
            <a:off x="5295669" y="5300568"/>
            <a:ext cx="1941574" cy="119230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2800" b="1" dirty="0">
                <a:solidFill>
                  <a:schemeClr val="tx1"/>
                </a:solidFill>
              </a:rPr>
              <a:t>Public</a:t>
            </a:r>
          </a:p>
        </p:txBody>
      </p:sp>
    </p:spTree>
    <p:extLst>
      <p:ext uri="{BB962C8B-B14F-4D97-AF65-F5344CB8AC3E}">
        <p14:creationId xmlns:p14="http://schemas.microsoft.com/office/powerpoint/2010/main" val="1413916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BEA0-0B93-7EB1-6D50-58A043892131}"/>
              </a:ext>
            </a:extLst>
          </p:cNvPr>
          <p:cNvSpPr>
            <a:spLocks noGrp="1"/>
          </p:cNvSpPr>
          <p:nvPr>
            <p:ph type="title"/>
          </p:nvPr>
        </p:nvSpPr>
        <p:spPr/>
        <p:txBody>
          <a:bodyPr/>
          <a:lstStyle/>
          <a:p>
            <a:pPr algn="ctr"/>
            <a:endParaRPr lang="en-GB" b="1" dirty="0"/>
          </a:p>
        </p:txBody>
      </p:sp>
      <p:sp>
        <p:nvSpPr>
          <p:cNvPr id="48" name="Rectangle 56">
            <a:extLst>
              <a:ext uri="{FF2B5EF4-FFF2-40B4-BE49-F238E27FC236}">
                <a16:creationId xmlns:a16="http://schemas.microsoft.com/office/drawing/2014/main" id="{5FDECA41-5A31-5C5D-08E4-227B48C69CB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4" name="Rectangle 63">
            <a:extLst>
              <a:ext uri="{FF2B5EF4-FFF2-40B4-BE49-F238E27FC236}">
                <a16:creationId xmlns:a16="http://schemas.microsoft.com/office/drawing/2014/main" id="{FE3FAFD5-8214-FD37-5943-E3DCD4D80E71}"/>
              </a:ext>
            </a:extLst>
          </p:cNvPr>
          <p:cNvSpPr/>
          <p:nvPr/>
        </p:nvSpPr>
        <p:spPr>
          <a:xfrm>
            <a:off x="2841986" y="646924"/>
            <a:ext cx="6508027" cy="763696"/>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latin typeface="Times New Roman" panose="02020603050405020304" pitchFamily="18" charset="0"/>
                <a:cs typeface="Times New Roman" panose="02020603050405020304" pitchFamily="18" charset="0"/>
              </a:rPr>
              <a:t>VET implementers</a:t>
            </a:r>
          </a:p>
        </p:txBody>
      </p:sp>
      <p:cxnSp>
        <p:nvCxnSpPr>
          <p:cNvPr id="65" name="Straight Connector 64">
            <a:extLst>
              <a:ext uri="{FF2B5EF4-FFF2-40B4-BE49-F238E27FC236}">
                <a16:creationId xmlns:a16="http://schemas.microsoft.com/office/drawing/2014/main" id="{3D1888D1-C5F4-448C-304C-651606026770}"/>
              </a:ext>
            </a:extLst>
          </p:cNvPr>
          <p:cNvCxnSpPr>
            <a:cxnSpLocks/>
          </p:cNvCxnSpPr>
          <p:nvPr/>
        </p:nvCxnSpPr>
        <p:spPr>
          <a:xfrm>
            <a:off x="3478485" y="1601788"/>
            <a:ext cx="5330825" cy="0"/>
          </a:xfrm>
          <a:prstGeom prst="line">
            <a:avLst/>
          </a:prstGeom>
        </p:spPr>
        <p:style>
          <a:lnRef idx="2">
            <a:schemeClr val="accent6"/>
          </a:lnRef>
          <a:fillRef idx="0">
            <a:schemeClr val="accent6"/>
          </a:fillRef>
          <a:effectRef idx="1">
            <a:schemeClr val="accent6"/>
          </a:effectRef>
          <a:fontRef idx="minor">
            <a:schemeClr val="tx1"/>
          </a:fontRef>
        </p:style>
      </p:cxnSp>
      <p:grpSp>
        <p:nvGrpSpPr>
          <p:cNvPr id="5" name="Content Placeholder 3">
            <a:extLst>
              <a:ext uri="{FF2B5EF4-FFF2-40B4-BE49-F238E27FC236}">
                <a16:creationId xmlns:a16="http://schemas.microsoft.com/office/drawing/2014/main" id="{C01C9684-7A17-674F-AB3C-8E51AA5F4102}"/>
              </a:ext>
            </a:extLst>
          </p:cNvPr>
          <p:cNvGrpSpPr/>
          <p:nvPr/>
        </p:nvGrpSpPr>
        <p:grpSpPr>
          <a:xfrm>
            <a:off x="3088952" y="1599751"/>
            <a:ext cx="6014109" cy="5765713"/>
            <a:chOff x="3088952" y="1599751"/>
            <a:chExt cx="6014109" cy="5765713"/>
          </a:xfrm>
        </p:grpSpPr>
        <p:sp>
          <p:nvSpPr>
            <p:cNvPr id="7" name="Free-form: Shape 6">
              <a:extLst>
                <a:ext uri="{FF2B5EF4-FFF2-40B4-BE49-F238E27FC236}">
                  <a16:creationId xmlns:a16="http://schemas.microsoft.com/office/drawing/2014/main" id="{28261B18-0E0E-7E33-2730-5095B632F449}"/>
                </a:ext>
              </a:extLst>
            </p:cNvPr>
            <p:cNvSpPr/>
            <p:nvPr/>
          </p:nvSpPr>
          <p:spPr>
            <a:xfrm>
              <a:off x="3600952" y="1999198"/>
              <a:ext cx="4990081" cy="5366266"/>
            </a:xfrm>
            <a:custGeom>
              <a:avLst/>
              <a:gdLst>
                <a:gd name="f0" fmla="val 10800000"/>
                <a:gd name="f1" fmla="val 5400000"/>
                <a:gd name="f2" fmla="val 180"/>
                <a:gd name="f3" fmla="val w"/>
                <a:gd name="f4" fmla="val h"/>
                <a:gd name="f5" fmla="val 0"/>
                <a:gd name="f6" fmla="val 4990084"/>
                <a:gd name="f7" fmla="val 5366270"/>
                <a:gd name="f8" fmla="val 2495042"/>
                <a:gd name="f9" fmla="val 3414024"/>
                <a:gd name="f10" fmla="val 4258612"/>
                <a:gd name="f11" fmla="val 543255"/>
                <a:gd name="f12" fmla="val 4693307"/>
                <a:gd name="f13" fmla="val 1413966"/>
                <a:gd name="f14" fmla="val 5089010"/>
                <a:gd name="f15" fmla="val 2206575"/>
                <a:gd name="f16" fmla="val 3159694"/>
                <a:gd name="f17" fmla="val 3952304"/>
                <a:gd name="f18" fmla="val 2683135"/>
                <a:gd name="f19" fmla="+- 0 0 -90"/>
                <a:gd name="f20" fmla="*/ f3 1 4990084"/>
                <a:gd name="f21" fmla="*/ f4 1 5366270"/>
                <a:gd name="f22" fmla="val f5"/>
                <a:gd name="f23" fmla="val f6"/>
                <a:gd name="f24" fmla="val f7"/>
                <a:gd name="f25" fmla="*/ f19 f0 1"/>
                <a:gd name="f26" fmla="+- f24 0 f22"/>
                <a:gd name="f27" fmla="+- f23 0 f22"/>
                <a:gd name="f28" fmla="*/ f25 1 f2"/>
                <a:gd name="f29" fmla="*/ f27 1 4990084"/>
                <a:gd name="f30" fmla="*/ f26 1 5366270"/>
                <a:gd name="f31" fmla="*/ 2495042 f27 1"/>
                <a:gd name="f32" fmla="*/ 0 f26 1"/>
                <a:gd name="f33" fmla="*/ 4693307 f27 1"/>
                <a:gd name="f34" fmla="*/ 1413966 f26 1"/>
                <a:gd name="f35" fmla="*/ 3952304 f26 1"/>
                <a:gd name="f36" fmla="*/ 2683135 f26 1"/>
                <a:gd name="f37" fmla="+- f28 0 f1"/>
                <a:gd name="f38" fmla="*/ f31 1 4990084"/>
                <a:gd name="f39" fmla="*/ f32 1 5366270"/>
                <a:gd name="f40" fmla="*/ f33 1 4990084"/>
                <a:gd name="f41" fmla="*/ f34 1 5366270"/>
                <a:gd name="f42" fmla="*/ f35 1 5366270"/>
                <a:gd name="f43" fmla="*/ f36 1 5366270"/>
                <a:gd name="f44" fmla="*/ f22 1 f29"/>
                <a:gd name="f45" fmla="*/ f23 1 f29"/>
                <a:gd name="f46" fmla="*/ f22 1 f30"/>
                <a:gd name="f47" fmla="*/ f24 1 f30"/>
                <a:gd name="f48" fmla="*/ f38 1 f29"/>
                <a:gd name="f49" fmla="*/ f39 1 f30"/>
                <a:gd name="f50" fmla="*/ f40 1 f29"/>
                <a:gd name="f51" fmla="*/ f41 1 f30"/>
                <a:gd name="f52" fmla="*/ f42 1 f30"/>
                <a:gd name="f53" fmla="*/ f43 1 f30"/>
                <a:gd name="f54" fmla="*/ f44 f20 1"/>
                <a:gd name="f55" fmla="*/ f45 f20 1"/>
                <a:gd name="f56" fmla="*/ f47 f21 1"/>
                <a:gd name="f57" fmla="*/ f46 f21 1"/>
                <a:gd name="f58" fmla="*/ f48 f20 1"/>
                <a:gd name="f59" fmla="*/ f49 f21 1"/>
                <a:gd name="f60" fmla="*/ f50 f20 1"/>
                <a:gd name="f61" fmla="*/ f51 f21 1"/>
                <a:gd name="f62" fmla="*/ f52 f21 1"/>
                <a:gd name="f63" fmla="*/ f53 f21 1"/>
              </a:gdLst>
              <a:ahLst/>
              <a:cxnLst>
                <a:cxn ang="3cd4">
                  <a:pos x="hc" y="t"/>
                </a:cxn>
                <a:cxn ang="0">
                  <a:pos x="r" y="vc"/>
                </a:cxn>
                <a:cxn ang="cd4">
                  <a:pos x="hc" y="b"/>
                </a:cxn>
                <a:cxn ang="cd2">
                  <a:pos x="l" y="vc"/>
                </a:cxn>
                <a:cxn ang="f37">
                  <a:pos x="f58" y="f59"/>
                </a:cxn>
                <a:cxn ang="f37">
                  <a:pos x="f60" y="f61"/>
                </a:cxn>
                <a:cxn ang="f37">
                  <a:pos x="f60" y="f62"/>
                </a:cxn>
                <a:cxn ang="f37">
                  <a:pos x="f58" y="f63"/>
                </a:cxn>
                <a:cxn ang="f37">
                  <a:pos x="f58" y="f59"/>
                </a:cxn>
              </a:cxnLst>
              <a:rect l="f54" t="f57" r="f55" b="f56"/>
              <a:pathLst>
                <a:path w="4990084" h="5366270">
                  <a:moveTo>
                    <a:pt x="f8" y="f5"/>
                  </a:moveTo>
                  <a:cubicBezTo>
                    <a:pt x="f9" y="f5"/>
                    <a:pt x="f10" y="f11"/>
                    <a:pt x="f12" y="f13"/>
                  </a:cubicBezTo>
                  <a:cubicBezTo>
                    <a:pt x="f14" y="f15"/>
                    <a:pt x="f14" y="f16"/>
                    <a:pt x="f12" y="f17"/>
                  </a:cubicBezTo>
                  <a:lnTo>
                    <a:pt x="f8" y="f18"/>
                  </a:lnTo>
                  <a:lnTo>
                    <a:pt x="f8" y="f5"/>
                  </a:lnTo>
                  <a:close/>
                </a:path>
              </a:pathLst>
            </a:custGeom>
            <a:gradFill>
              <a:gsLst>
                <a:gs pos="0">
                  <a:srgbClr val="B5D5A7"/>
                </a:gs>
                <a:gs pos="100000">
                  <a:srgbClr val="AACE99"/>
                </a:gs>
              </a:gsLst>
              <a:lin ang="5400000"/>
            </a:gradFill>
            <a:ln w="6345" cap="flat">
              <a:solidFill>
                <a:srgbClr val="70AD47"/>
              </a:solidFill>
              <a:prstDash val="solid"/>
              <a:miter/>
            </a:ln>
          </p:spPr>
          <p:txBody>
            <a:bodyPr vert="horz" wrap="square" lIns="2652756" tIns="1159998" rIns="600879" bIns="2654887" anchor="ctr" anchorCtr="1" compatLnSpc="1">
              <a:noAutofit/>
            </a:bodyPr>
            <a:lstStyle/>
            <a:p>
              <a:pPr marL="0" marR="0" lvl="0" indent="0" algn="ctr"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b="1" dirty="0">
                  <a:solidFill>
                    <a:srgbClr val="000000"/>
                  </a:solidFill>
                  <a:latin typeface="Calibri"/>
                </a:rPr>
                <a:t>61.4%</a:t>
              </a:r>
            </a:p>
            <a:p>
              <a:pPr marL="0" marR="0" lvl="0" indent="0" algn="ctr"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b="1" dirty="0">
                  <a:solidFill>
                    <a:srgbClr val="000000"/>
                  </a:solidFill>
                  <a:latin typeface="Calibri"/>
                </a:rPr>
                <a:t>FBO, CBO, NGO </a:t>
              </a:r>
              <a:endParaRPr lang="en-GB" sz="1800" b="1" i="0" u="none" strike="noStrike" kern="1200" cap="none" spc="0" baseline="0" dirty="0">
                <a:solidFill>
                  <a:srgbClr val="000000"/>
                </a:solidFill>
                <a:uFillTx/>
                <a:latin typeface="Calibri"/>
              </a:endParaRPr>
            </a:p>
          </p:txBody>
        </p:sp>
        <p:sp>
          <p:nvSpPr>
            <p:cNvPr id="9" name="Free-form: Shape 8">
              <a:extLst>
                <a:ext uri="{FF2B5EF4-FFF2-40B4-BE49-F238E27FC236}">
                  <a16:creationId xmlns:a16="http://schemas.microsoft.com/office/drawing/2014/main" id="{B212616F-45EA-7942-1051-8D07C586B77A}"/>
                </a:ext>
              </a:extLst>
            </p:cNvPr>
            <p:cNvSpPr/>
            <p:nvPr/>
          </p:nvSpPr>
          <p:spPr>
            <a:xfrm>
              <a:off x="4193154" y="2985305"/>
              <a:ext cx="3655121" cy="3655121"/>
            </a:xfrm>
            <a:custGeom>
              <a:avLst/>
              <a:gdLst>
                <a:gd name="f0" fmla="val 10800000"/>
                <a:gd name="f1" fmla="val 5400000"/>
                <a:gd name="f2" fmla="val 180"/>
                <a:gd name="f3" fmla="val w"/>
                <a:gd name="f4" fmla="val h"/>
                <a:gd name="f5" fmla="val 0"/>
                <a:gd name="f6" fmla="val 3655123"/>
                <a:gd name="f7" fmla="val 3410276"/>
                <a:gd name="f8" fmla="val 2741342"/>
                <a:gd name="f9" fmla="val 3083813"/>
                <a:gd name="f10" fmla="val 3306792"/>
                <a:gd name="f11" fmla="val 2480486"/>
                <a:gd name="f12" fmla="val 1827561"/>
                <a:gd name="f13" fmla="val 1174636"/>
                <a:gd name="f14" fmla="val 571308"/>
                <a:gd name="f15" fmla="val 244846"/>
                <a:gd name="f16" fmla="val 1827562"/>
                <a:gd name="f17" fmla="+- 0 0 -90"/>
                <a:gd name="f18" fmla="*/ f3 1 3655123"/>
                <a:gd name="f19" fmla="*/ f4 1 3655123"/>
                <a:gd name="f20" fmla="val f5"/>
                <a:gd name="f21" fmla="val f6"/>
                <a:gd name="f22" fmla="*/ f17 f0 1"/>
                <a:gd name="f23" fmla="+- f21 0 f20"/>
                <a:gd name="f24" fmla="*/ f22 1 f2"/>
                <a:gd name="f25" fmla="*/ f23 1 3655123"/>
                <a:gd name="f26" fmla="*/ 3410276 f23 1"/>
                <a:gd name="f27" fmla="*/ 2741342 f23 1"/>
                <a:gd name="f28" fmla="*/ 1827561 f23 1"/>
                <a:gd name="f29" fmla="*/ 3655123 f23 1"/>
                <a:gd name="f30" fmla="*/ 244846 f23 1"/>
                <a:gd name="f31" fmla="*/ 1827562 f23 1"/>
                <a:gd name="f32" fmla="+- f24 0 f1"/>
                <a:gd name="f33" fmla="*/ f26 1 3655123"/>
                <a:gd name="f34" fmla="*/ f27 1 3655123"/>
                <a:gd name="f35" fmla="*/ f28 1 3655123"/>
                <a:gd name="f36" fmla="*/ f29 1 3655123"/>
                <a:gd name="f37" fmla="*/ f30 1 3655123"/>
                <a:gd name="f38" fmla="*/ f31 1 3655123"/>
                <a:gd name="f39" fmla="*/ f20 1 f25"/>
                <a:gd name="f40" fmla="*/ f21 1 f25"/>
                <a:gd name="f41" fmla="*/ f33 1 f25"/>
                <a:gd name="f42" fmla="*/ f34 1 f25"/>
                <a:gd name="f43" fmla="*/ f35 1 f25"/>
                <a:gd name="f44" fmla="*/ f36 1 f25"/>
                <a:gd name="f45" fmla="*/ f37 1 f25"/>
                <a:gd name="f46" fmla="*/ f38 1 f25"/>
                <a:gd name="f47" fmla="*/ f39 f18 1"/>
                <a:gd name="f48" fmla="*/ f40 f18 1"/>
                <a:gd name="f49" fmla="*/ f40 f19 1"/>
                <a:gd name="f50" fmla="*/ f39 f19 1"/>
                <a:gd name="f51" fmla="*/ f41 f18 1"/>
                <a:gd name="f52" fmla="*/ f42 f19 1"/>
                <a:gd name="f53" fmla="*/ f43 f18 1"/>
                <a:gd name="f54" fmla="*/ f44 f19 1"/>
                <a:gd name="f55" fmla="*/ f45 f18 1"/>
                <a:gd name="f56" fmla="*/ f46 f18 1"/>
                <a:gd name="f57" fmla="*/ f46 f19 1"/>
              </a:gdLst>
              <a:ahLst/>
              <a:cxnLst>
                <a:cxn ang="3cd4">
                  <a:pos x="hc" y="t"/>
                </a:cxn>
                <a:cxn ang="0">
                  <a:pos x="r" y="vc"/>
                </a:cxn>
                <a:cxn ang="cd4">
                  <a:pos x="hc" y="b"/>
                </a:cxn>
                <a:cxn ang="cd2">
                  <a:pos x="l" y="vc"/>
                </a:cxn>
                <a:cxn ang="f32">
                  <a:pos x="f51" y="f52"/>
                </a:cxn>
                <a:cxn ang="f32">
                  <a:pos x="f53" y="f54"/>
                </a:cxn>
                <a:cxn ang="f32">
                  <a:pos x="f55" y="f52"/>
                </a:cxn>
                <a:cxn ang="f32">
                  <a:pos x="f56" y="f57"/>
                </a:cxn>
                <a:cxn ang="f32">
                  <a:pos x="f51" y="f52"/>
                </a:cxn>
              </a:cxnLst>
              <a:rect l="f47" t="f50" r="f48" b="f49"/>
              <a:pathLst>
                <a:path w="3655123" h="3655123">
                  <a:moveTo>
                    <a:pt x="f7" y="f8"/>
                  </a:moveTo>
                  <a:cubicBezTo>
                    <a:pt x="f9" y="f10"/>
                    <a:pt x="f11" y="f6"/>
                    <a:pt x="f12" y="f6"/>
                  </a:cubicBezTo>
                  <a:cubicBezTo>
                    <a:pt x="f13" y="f6"/>
                    <a:pt x="f14" y="f10"/>
                    <a:pt x="f15" y="f8"/>
                  </a:cubicBezTo>
                  <a:lnTo>
                    <a:pt x="f16" y="f16"/>
                  </a:lnTo>
                  <a:lnTo>
                    <a:pt x="f7" y="f8"/>
                  </a:lnTo>
                  <a:close/>
                </a:path>
              </a:pathLst>
            </a:custGeom>
            <a:solidFill>
              <a:srgbClr val="4472C4"/>
            </a:solidFill>
            <a:ln w="12701" cap="flat">
              <a:solidFill>
                <a:srgbClr val="FFFFFF"/>
              </a:solidFill>
              <a:prstDash val="solid"/>
              <a:miter/>
            </a:ln>
          </p:spPr>
          <p:txBody>
            <a:bodyPr vert="horz" wrap="square" lIns="893131" tIns="2394338" rIns="849614" bIns="349209" anchor="ctr" anchorCtr="1" compatLnSpc="1">
              <a:noAutofit/>
            </a:bodyPr>
            <a:lstStyle/>
            <a:p>
              <a:pPr marL="0" marR="0" lvl="0" indent="0" algn="ctr"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sz="1800" b="0" i="0" u="none" strike="noStrike" kern="1200" cap="none" spc="0" baseline="0" dirty="0">
                  <a:solidFill>
                    <a:srgbClr val="FFFFFF"/>
                  </a:solidFill>
                  <a:uFillTx/>
                  <a:latin typeface="Calibri"/>
                </a:rPr>
                <a:t>22.1%</a:t>
              </a:r>
            </a:p>
            <a:p>
              <a:pPr marL="0" marR="0" lvl="0" indent="0" algn="ctr"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sz="1800" b="0" i="0" u="none" strike="noStrike" kern="1200" cap="none" spc="0" baseline="0" dirty="0">
                  <a:solidFill>
                    <a:srgbClr val="FFFFFF"/>
                  </a:solidFill>
                  <a:uFillTx/>
                  <a:latin typeface="Calibri"/>
                </a:rPr>
                <a:t>Private</a:t>
              </a:r>
            </a:p>
          </p:txBody>
        </p:sp>
        <p:sp>
          <p:nvSpPr>
            <p:cNvPr id="10" name="Free-form: Shape 9">
              <a:extLst>
                <a:ext uri="{FF2B5EF4-FFF2-40B4-BE49-F238E27FC236}">
                  <a16:creationId xmlns:a16="http://schemas.microsoft.com/office/drawing/2014/main" id="{BA098FB9-B7EE-588E-2D22-92A4D64F93C1}"/>
                </a:ext>
              </a:extLst>
            </p:cNvPr>
            <p:cNvSpPr/>
            <p:nvPr/>
          </p:nvSpPr>
          <p:spPr>
            <a:xfrm>
              <a:off x="4117881" y="2854765"/>
              <a:ext cx="3655121" cy="3655121"/>
            </a:xfrm>
            <a:custGeom>
              <a:avLst/>
              <a:gdLst>
                <a:gd name="f0" fmla="val 10800000"/>
                <a:gd name="f1" fmla="val 5400000"/>
                <a:gd name="f2" fmla="val 180"/>
                <a:gd name="f3" fmla="val w"/>
                <a:gd name="f4" fmla="val h"/>
                <a:gd name="f5" fmla="val 0"/>
                <a:gd name="f6" fmla="val 3655123"/>
                <a:gd name="f7" fmla="+- 0 0 1"/>
                <a:gd name="f8" fmla="val 244847"/>
                <a:gd name="f9" fmla="val 2741342"/>
                <a:gd name="f10" fmla="val -81616"/>
                <a:gd name="f11" fmla="val 2175892"/>
                <a:gd name="f12" fmla="val 1479230"/>
                <a:gd name="f13" fmla="val 913780"/>
                <a:gd name="f14" fmla="val 571310"/>
                <a:gd name="f15" fmla="val 348330"/>
                <a:gd name="f16" fmla="val 1174637"/>
                <a:gd name="f17" fmla="val -1"/>
                <a:gd name="f18" fmla="val 1827562"/>
                <a:gd name="f19" fmla="+- 0 0 -90"/>
                <a:gd name="f20" fmla="*/ f3 1 3655123"/>
                <a:gd name="f21" fmla="*/ f4 1 3655123"/>
                <a:gd name="f22" fmla="val f5"/>
                <a:gd name="f23" fmla="val f6"/>
                <a:gd name="f24" fmla="*/ f19 f0 1"/>
                <a:gd name="f25" fmla="+- f23 0 f22"/>
                <a:gd name="f26" fmla="*/ f24 1 f2"/>
                <a:gd name="f27" fmla="*/ f25 1 3655123"/>
                <a:gd name="f28" fmla="*/ 244847 f25 1"/>
                <a:gd name="f29" fmla="*/ 2741342 f25 1"/>
                <a:gd name="f30" fmla="*/ 913780 f25 1"/>
                <a:gd name="f31" fmla="*/ 1827562 f25 1"/>
                <a:gd name="f32" fmla="*/ f7 f25 1"/>
                <a:gd name="f33" fmla="+- f26 0 f1"/>
                <a:gd name="f34" fmla="*/ f28 1 3655123"/>
                <a:gd name="f35" fmla="*/ f29 1 3655123"/>
                <a:gd name="f36" fmla="*/ f30 1 3655123"/>
                <a:gd name="f37" fmla="*/ f31 1 3655123"/>
                <a:gd name="f38" fmla="*/ f32 1 3655123"/>
                <a:gd name="f39" fmla="*/ f22 1 f27"/>
                <a:gd name="f40" fmla="*/ f23 1 f27"/>
                <a:gd name="f41" fmla="*/ f34 1 f27"/>
                <a:gd name="f42" fmla="*/ f35 1 f27"/>
                <a:gd name="f43" fmla="*/ f36 1 f27"/>
                <a:gd name="f44" fmla="*/ f37 1 f27"/>
                <a:gd name="f45" fmla="*/ f38 1 f27"/>
                <a:gd name="f46" fmla="*/ f39 f20 1"/>
                <a:gd name="f47" fmla="*/ f40 f20 1"/>
                <a:gd name="f48" fmla="*/ f40 f21 1"/>
                <a:gd name="f49" fmla="*/ f39 f21 1"/>
                <a:gd name="f50" fmla="*/ f41 f20 1"/>
                <a:gd name="f51" fmla="*/ f42 f21 1"/>
                <a:gd name="f52" fmla="*/ f43 f21 1"/>
                <a:gd name="f53" fmla="*/ f44 f20 1"/>
                <a:gd name="f54" fmla="*/ f45 f21 1"/>
                <a:gd name="f55" fmla="*/ f44 f21 1"/>
              </a:gdLst>
              <a:ahLst/>
              <a:cxnLst>
                <a:cxn ang="3cd4">
                  <a:pos x="hc" y="t"/>
                </a:cxn>
                <a:cxn ang="0">
                  <a:pos x="r" y="vc"/>
                </a:cxn>
                <a:cxn ang="cd4">
                  <a:pos x="hc" y="b"/>
                </a:cxn>
                <a:cxn ang="cd2">
                  <a:pos x="l" y="vc"/>
                </a:cxn>
                <a:cxn ang="f33">
                  <a:pos x="f50" y="f51"/>
                </a:cxn>
                <a:cxn ang="f33">
                  <a:pos x="f50" y="f52"/>
                </a:cxn>
                <a:cxn ang="f33">
                  <a:pos x="f53" y="f54"/>
                </a:cxn>
                <a:cxn ang="f33">
                  <a:pos x="f53" y="f55"/>
                </a:cxn>
                <a:cxn ang="f33">
                  <a:pos x="f50" y="f51"/>
                </a:cxn>
              </a:cxnLst>
              <a:rect l="f46" t="f49" r="f47" b="f48"/>
              <a:pathLst>
                <a:path w="3655123" h="3655123">
                  <a:moveTo>
                    <a:pt x="f8" y="f9"/>
                  </a:moveTo>
                  <a:cubicBezTo>
                    <a:pt x="f10" y="f11"/>
                    <a:pt x="f10" y="f12"/>
                    <a:pt x="f8" y="f13"/>
                  </a:cubicBezTo>
                  <a:cubicBezTo>
                    <a:pt x="f14" y="f15"/>
                    <a:pt x="f16" y="f17"/>
                    <a:pt x="f18" y="f17"/>
                  </a:cubicBezTo>
                  <a:lnTo>
                    <a:pt x="f18" y="f18"/>
                  </a:lnTo>
                  <a:lnTo>
                    <a:pt x="f8" y="f9"/>
                  </a:lnTo>
                  <a:close/>
                </a:path>
              </a:pathLst>
            </a:custGeom>
            <a:solidFill>
              <a:srgbClr val="4472C4"/>
            </a:solidFill>
            <a:ln w="12701" cap="flat">
              <a:solidFill>
                <a:srgbClr val="FFFFFF"/>
              </a:solidFill>
              <a:prstDash val="solid"/>
              <a:miter/>
            </a:ln>
          </p:spPr>
          <p:txBody>
            <a:bodyPr vert="horz" wrap="square" lIns="446245" tIns="797402" rIns="1949199" bIns="1815614" anchor="ctr" anchorCtr="1" compatLnSpc="1">
              <a:noAutofit/>
            </a:bodyPr>
            <a:lstStyle/>
            <a:p>
              <a:pPr marL="0" marR="0" lvl="0" indent="0" algn="ctr" defTabSz="800100" rtl="0" fontAlgn="auto" hangingPunct="1">
                <a:lnSpc>
                  <a:spcPct val="90000"/>
                </a:lnSpc>
                <a:spcBef>
                  <a:spcPts val="0"/>
                </a:spcBef>
                <a:spcAft>
                  <a:spcPts val="800"/>
                </a:spcAft>
                <a:buNone/>
                <a:tabLst/>
                <a:defRPr sz="1800" b="0" i="0" u="none" strike="noStrike" kern="0" cap="none" spc="0" baseline="0">
                  <a:solidFill>
                    <a:srgbClr val="000000"/>
                  </a:solidFill>
                  <a:uFillTx/>
                </a:defRPr>
              </a:pPr>
              <a:r>
                <a:rPr lang="en-GB" sz="1800" b="0" i="0" u="none" strike="noStrike" kern="1200" cap="none" spc="0" baseline="0" dirty="0">
                  <a:solidFill>
                    <a:srgbClr val="FFFFFF"/>
                  </a:solidFill>
                  <a:uFillTx/>
                  <a:latin typeface="Calibri"/>
                </a:rPr>
                <a:t>16.6% Government</a:t>
              </a:r>
            </a:p>
          </p:txBody>
        </p:sp>
        <p:sp>
          <p:nvSpPr>
            <p:cNvPr id="11" name="Free-form: Shape 10">
              <a:extLst>
                <a:ext uri="{FF2B5EF4-FFF2-40B4-BE49-F238E27FC236}">
                  <a16:creationId xmlns:a16="http://schemas.microsoft.com/office/drawing/2014/main" id="{EF2FF5B7-4C86-A901-CD8B-12CFB5EF1DBA}"/>
                </a:ext>
              </a:extLst>
            </p:cNvPr>
            <p:cNvSpPr/>
            <p:nvPr/>
          </p:nvSpPr>
          <p:spPr>
            <a:xfrm>
              <a:off x="3088952" y="1599751"/>
              <a:ext cx="6014109" cy="5725058"/>
            </a:xfrm>
            <a:custGeom>
              <a:avLst/>
              <a:gdLst>
                <a:gd name="f0" fmla="val 10800000"/>
                <a:gd name="f1" fmla="val 5400000"/>
                <a:gd name="f2" fmla="val 180"/>
                <a:gd name="f3" fmla="val w"/>
                <a:gd name="f4" fmla="val h"/>
                <a:gd name="f5" fmla="val 0"/>
                <a:gd name="f6" fmla="val 6014111"/>
                <a:gd name="f7" fmla="val 5725055"/>
                <a:gd name="f8" fmla="+- 0 0 6853944"/>
                <a:gd name="f9" fmla="val 3006615"/>
                <a:gd name="f10" fmla="val 194051"/>
                <a:gd name="f11" fmla="val 2813005"/>
                <a:gd name="f12" fmla="val 2668477"/>
                <a:gd name="f13" fmla="val 16199432"/>
                <a:gd name="f14" fmla="val 6890145"/>
                <a:gd name="f15" fmla="val 5703345"/>
                <a:gd name="f16" fmla="val 4129155"/>
                <a:gd name="f17" fmla="val 5283833"/>
                <a:gd name="f18" fmla="val 4177026"/>
                <a:gd name="f19" fmla="val 5115123"/>
                <a:gd name="f20" fmla="val 3789545"/>
                <a:gd name="f21" fmla="val 5283030"/>
                <a:gd name="f22" fmla="val 3886486"/>
                <a:gd name="f23" fmla="val 2521886"/>
                <a:gd name="f24" fmla="val 2377358"/>
                <a:gd name="f25" fmla="val 1453376"/>
                <a:gd name="f26" fmla="+- 0 0 -269"/>
                <a:gd name="f27" fmla="+- 0 0 -120"/>
                <a:gd name="f28" fmla="+- 0 0 -210"/>
                <a:gd name="f29" fmla="+- 0 0 -300"/>
                <a:gd name="f30" fmla="*/ f3 1 6014111"/>
                <a:gd name="f31" fmla="*/ f4 1 5725055"/>
                <a:gd name="f32" fmla="val f5"/>
                <a:gd name="f33" fmla="val f6"/>
                <a:gd name="f34" fmla="val f7"/>
                <a:gd name="f35" fmla="*/ f26 f0 1"/>
                <a:gd name="f36" fmla="*/ f27 f0 1"/>
                <a:gd name="f37" fmla="*/ f28 f0 1"/>
                <a:gd name="f38" fmla="*/ f29 f0 1"/>
                <a:gd name="f39" fmla="+- f34 0 f32"/>
                <a:gd name="f40" fmla="+- f33 0 f32"/>
                <a:gd name="f41" fmla="*/ f35 1 f2"/>
                <a:gd name="f42" fmla="*/ f36 1 f2"/>
                <a:gd name="f43" fmla="*/ f37 1 f2"/>
                <a:gd name="f44" fmla="*/ f38 1 f2"/>
                <a:gd name="f45" fmla="*/ f40 1 6014111"/>
                <a:gd name="f46" fmla="*/ f39 1 5725055"/>
                <a:gd name="f47" fmla="+- f41 0 f1"/>
                <a:gd name="f48" fmla="+- f42 0 f1"/>
                <a:gd name="f49" fmla="+- f43 0 f1"/>
                <a:gd name="f50" fmla="+- f44 0 f1"/>
                <a:gd name="f51" fmla="*/ 3006639 1 f45"/>
                <a:gd name="f52" fmla="*/ 339610 1 f46"/>
                <a:gd name="f53" fmla="*/ 5703345 1 f45"/>
                <a:gd name="f54" fmla="*/ 4129155 1 f46"/>
                <a:gd name="f55" fmla="*/ 5283833 1 f45"/>
                <a:gd name="f56" fmla="*/ 4177026 1 f46"/>
                <a:gd name="f57" fmla="*/ 5115123 1 f45"/>
                <a:gd name="f58" fmla="*/ 3789545 1 f46"/>
                <a:gd name="f59" fmla="*/ 1017961 1 f45"/>
                <a:gd name="f60" fmla="*/ 4996150 1 f45"/>
                <a:gd name="f61" fmla="*/ 975629 1 f46"/>
                <a:gd name="f62" fmla="*/ 4749426 1 f46"/>
                <a:gd name="f63" fmla="*/ f59 f30 1"/>
                <a:gd name="f64" fmla="*/ f60 f30 1"/>
                <a:gd name="f65" fmla="*/ f62 f31 1"/>
                <a:gd name="f66" fmla="*/ f61 f31 1"/>
                <a:gd name="f67" fmla="*/ f51 f30 1"/>
                <a:gd name="f68" fmla="*/ f52 f31 1"/>
                <a:gd name="f69" fmla="*/ f53 f30 1"/>
                <a:gd name="f70" fmla="*/ f54 f31 1"/>
                <a:gd name="f71" fmla="*/ f55 f30 1"/>
                <a:gd name="f72" fmla="*/ f56 f31 1"/>
                <a:gd name="f73" fmla="*/ f57 f30 1"/>
                <a:gd name="f74" fmla="*/ f58 f31 1"/>
              </a:gdLst>
              <a:ahLst/>
              <a:cxnLst>
                <a:cxn ang="3cd4">
                  <a:pos x="hc" y="t"/>
                </a:cxn>
                <a:cxn ang="0">
                  <a:pos x="r" y="vc"/>
                </a:cxn>
                <a:cxn ang="cd4">
                  <a:pos x="hc" y="b"/>
                </a:cxn>
                <a:cxn ang="cd2">
                  <a:pos x="l" y="vc"/>
                </a:cxn>
                <a:cxn ang="f47">
                  <a:pos x="f67" y="f68"/>
                </a:cxn>
                <a:cxn ang="f48">
                  <a:pos x="f69" y="f70"/>
                </a:cxn>
                <a:cxn ang="f49">
                  <a:pos x="f71" y="f72"/>
                </a:cxn>
                <a:cxn ang="f50">
                  <a:pos x="f73" y="f74"/>
                </a:cxn>
              </a:cxnLst>
              <a:rect l="f63" t="f66" r="f64" b="f65"/>
              <a:pathLst>
                <a:path w="6014111" h="5725055">
                  <a:moveTo>
                    <a:pt x="f9" y="f10"/>
                  </a:moveTo>
                  <a:arcTo wR="f11" hR="f12" stAng="f13" swAng="f14"/>
                  <a:lnTo>
                    <a:pt x="f15" y="f16"/>
                  </a:lnTo>
                  <a:lnTo>
                    <a:pt x="f17" y="f18"/>
                  </a:lnTo>
                  <a:lnTo>
                    <a:pt x="f19" y="f20"/>
                  </a:lnTo>
                  <a:lnTo>
                    <a:pt x="f21" y="f22"/>
                  </a:lnTo>
                  <a:arcTo wR="f23" hR="f24" stAng="f25" swAng="f8"/>
                  <a:close/>
                </a:path>
              </a:pathLst>
            </a:custGeom>
            <a:gradFill>
              <a:gsLst>
                <a:gs pos="0">
                  <a:srgbClr val="FFC746"/>
                </a:gs>
                <a:gs pos="100000">
                  <a:srgbClr val="FFC600"/>
                </a:gs>
              </a:gsLst>
              <a:lin ang="5400000"/>
            </a:gradFill>
            <a:ln w="6345" cap="flat">
              <a:solidFill>
                <a:srgbClr val="FFC000"/>
              </a:solidFill>
              <a:prstDash val="solid"/>
              <a:miter/>
            </a:ln>
          </p:spPr>
          <p:txBody>
            <a:bodyPr lIns="0" tIns="0" rIns="0" bIns="0"/>
            <a:lstStyle/>
            <a:p>
              <a:endParaRPr lang="en-GB"/>
            </a:p>
          </p:txBody>
        </p:sp>
        <p:sp>
          <p:nvSpPr>
            <p:cNvPr id="12" name="Free-form: Shape 11">
              <a:extLst>
                <a:ext uri="{FF2B5EF4-FFF2-40B4-BE49-F238E27FC236}">
                  <a16:creationId xmlns:a16="http://schemas.microsoft.com/office/drawing/2014/main" id="{417AF77D-FA4F-7D5E-07B6-807402229589}"/>
                </a:ext>
              </a:extLst>
            </p:cNvPr>
            <p:cNvSpPr/>
            <p:nvPr/>
          </p:nvSpPr>
          <p:spPr>
            <a:xfrm>
              <a:off x="3966886" y="2758808"/>
              <a:ext cx="4107658" cy="4107658"/>
            </a:xfrm>
            <a:custGeom>
              <a:avLst/>
              <a:gdLst>
                <a:gd name="f0" fmla="val 10800000"/>
                <a:gd name="f1" fmla="val 5400000"/>
                <a:gd name="f2" fmla="val 180"/>
                <a:gd name="f3" fmla="val w"/>
                <a:gd name="f4" fmla="val h"/>
                <a:gd name="f5" fmla="val 0"/>
                <a:gd name="f6" fmla="val 4107663"/>
                <a:gd name="f7" fmla="+- 0 0 6851348"/>
                <a:gd name="f8" fmla="val 3711786"/>
                <a:gd name="f9" fmla="val 3011375"/>
                <a:gd name="f10" fmla="val 1914602"/>
                <a:gd name="f11" fmla="val 1800502"/>
                <a:gd name="f12" fmla="val 6889384"/>
                <a:gd name="f13" fmla="val 368542"/>
                <a:gd name="f14" fmla="val 3226019"/>
                <a:gd name="f15" fmla="val 486315"/>
                <a:gd name="f16" fmla="val 2959143"/>
                <a:gd name="f17" fmla="val 790550"/>
                <a:gd name="f18" fmla="val 2982291"/>
                <a:gd name="f19" fmla="val 670421"/>
                <a:gd name="f20" fmla="val 3051670"/>
                <a:gd name="f21" fmla="val 1705728"/>
                <a:gd name="f22" fmla="val 8651850"/>
                <a:gd name="f23" fmla="+- 0 0 -30"/>
                <a:gd name="f24" fmla="+- 0 0 -239"/>
                <a:gd name="f25" fmla="+- 0 0 -329"/>
                <a:gd name="f26" fmla="+- 0 0 -419"/>
                <a:gd name="f27" fmla="*/ f3 1 4107663"/>
                <a:gd name="f28" fmla="*/ f4 1 4107663"/>
                <a:gd name="f29" fmla="val f5"/>
                <a:gd name="f30" fmla="val f6"/>
                <a:gd name="f31" fmla="*/ f23 f0 1"/>
                <a:gd name="f32" fmla="*/ f24 f0 1"/>
                <a:gd name="f33" fmla="*/ f25 f0 1"/>
                <a:gd name="f34" fmla="*/ f26 f0 1"/>
                <a:gd name="f35" fmla="+- f30 0 f29"/>
                <a:gd name="f36" fmla="*/ f31 1 f2"/>
                <a:gd name="f37" fmla="*/ f32 1 f2"/>
                <a:gd name="f38" fmla="*/ f33 1 f2"/>
                <a:gd name="f39" fmla="*/ f34 1 f2"/>
                <a:gd name="f40" fmla="*/ f35 1 4107663"/>
                <a:gd name="f41" fmla="+- f36 0 f1"/>
                <a:gd name="f42" fmla="+- f37 0 f1"/>
                <a:gd name="f43" fmla="+- f38 0 f1"/>
                <a:gd name="f44" fmla="+- f39 0 f1"/>
                <a:gd name="f45" fmla="*/ 3621348 1 f40"/>
                <a:gd name="f46" fmla="*/ 2959143 1 f40"/>
                <a:gd name="f47" fmla="*/ 368542 1 f40"/>
                <a:gd name="f48" fmla="*/ 3226019 1 f40"/>
                <a:gd name="f49" fmla="*/ 486315 1 f40"/>
                <a:gd name="f50" fmla="*/ 790550 1 f40"/>
                <a:gd name="f51" fmla="*/ 2982291 1 f40"/>
                <a:gd name="f52" fmla="*/ 700003 1 f40"/>
                <a:gd name="f53" fmla="*/ 3407660 1 f40"/>
                <a:gd name="f54" fmla="*/ f52 f27 1"/>
                <a:gd name="f55" fmla="*/ f53 f27 1"/>
                <a:gd name="f56" fmla="*/ f53 f28 1"/>
                <a:gd name="f57" fmla="*/ f52 f28 1"/>
                <a:gd name="f58" fmla="*/ f45 f27 1"/>
                <a:gd name="f59" fmla="*/ f46 f28 1"/>
                <a:gd name="f60" fmla="*/ f47 f27 1"/>
                <a:gd name="f61" fmla="*/ f48 f28 1"/>
                <a:gd name="f62" fmla="*/ f49 f27 1"/>
                <a:gd name="f63" fmla="*/ f50 f27 1"/>
                <a:gd name="f64" fmla="*/ f51 f28 1"/>
              </a:gdLst>
              <a:ahLst/>
              <a:cxnLst>
                <a:cxn ang="3cd4">
                  <a:pos x="hc" y="t"/>
                </a:cxn>
                <a:cxn ang="0">
                  <a:pos x="r" y="vc"/>
                </a:cxn>
                <a:cxn ang="cd4">
                  <a:pos x="hc" y="b"/>
                </a:cxn>
                <a:cxn ang="cd2">
                  <a:pos x="l" y="vc"/>
                </a:cxn>
                <a:cxn ang="f41">
                  <a:pos x="f58" y="f59"/>
                </a:cxn>
                <a:cxn ang="f42">
                  <a:pos x="f60" y="f61"/>
                </a:cxn>
                <a:cxn ang="f43">
                  <a:pos x="f62" y="f59"/>
                </a:cxn>
                <a:cxn ang="f44">
                  <a:pos x="f63" y="f64"/>
                </a:cxn>
              </a:cxnLst>
              <a:rect l="f54" t="f57" r="f55" b="f56"/>
              <a:pathLst>
                <a:path w="4107663" h="4107663">
                  <a:moveTo>
                    <a:pt x="f8" y="f9"/>
                  </a:moveTo>
                  <a:arcTo wR="f10" hR="f10" stAng="f11" swAng="f12"/>
                  <a:lnTo>
                    <a:pt x="f13" y="f14"/>
                  </a:lnTo>
                  <a:lnTo>
                    <a:pt x="f15" y="f16"/>
                  </a:lnTo>
                  <a:lnTo>
                    <a:pt x="f17" y="f18"/>
                  </a:lnTo>
                  <a:lnTo>
                    <a:pt x="f19" y="f20"/>
                  </a:lnTo>
                  <a:arcTo wR="f21" hR="f21" stAng="f22" swAng="f7"/>
                  <a:close/>
                </a:path>
              </a:pathLst>
            </a:custGeom>
            <a:solidFill>
              <a:srgbClr val="B0BCDE"/>
            </a:solidFill>
            <a:ln cap="flat">
              <a:noFill/>
              <a:prstDash val="solid"/>
            </a:ln>
          </p:spPr>
          <p:txBody>
            <a:bodyPr lIns="0" tIns="0" rIns="0" bIns="0"/>
            <a:lstStyle/>
            <a:p>
              <a:endParaRPr lang="en-GB"/>
            </a:p>
          </p:txBody>
        </p:sp>
        <p:sp>
          <p:nvSpPr>
            <p:cNvPr id="13" name="Free-form: Shape 12">
              <a:extLst>
                <a:ext uri="{FF2B5EF4-FFF2-40B4-BE49-F238E27FC236}">
                  <a16:creationId xmlns:a16="http://schemas.microsoft.com/office/drawing/2014/main" id="{F43D926E-4527-C6AA-6B5B-8413A9AB578F}"/>
                </a:ext>
              </a:extLst>
            </p:cNvPr>
            <p:cNvSpPr/>
            <p:nvPr/>
          </p:nvSpPr>
          <p:spPr>
            <a:xfrm>
              <a:off x="3891311" y="2628497"/>
              <a:ext cx="4107658" cy="4107658"/>
            </a:xfrm>
            <a:custGeom>
              <a:avLst/>
              <a:gdLst>
                <a:gd name="f0" fmla="val 10800000"/>
                <a:gd name="f1" fmla="val 5400000"/>
                <a:gd name="f2" fmla="val 180"/>
                <a:gd name="f3" fmla="val w"/>
                <a:gd name="f4" fmla="val h"/>
                <a:gd name="f5" fmla="val 0"/>
                <a:gd name="f6" fmla="val 4107663"/>
                <a:gd name="f7" fmla="+- 0 0 6852919"/>
                <a:gd name="f8" fmla="val 395737"/>
                <a:gd name="f9" fmla="val 3011133"/>
                <a:gd name="f10" fmla="val 1914602"/>
                <a:gd name="f11" fmla="val 9000000"/>
                <a:gd name="f12" fmla="val 6890955"/>
                <a:gd name="f13" fmla="val 1881968"/>
                <a:gd name="f14" fmla="val 8181"/>
                <a:gd name="f15" fmla="val 2054130"/>
                <a:gd name="f16" fmla="val 243667"/>
                <a:gd name="f17" fmla="val 1881888"/>
                <a:gd name="f18" fmla="val 495514"/>
                <a:gd name="f19" fmla="val 1881910"/>
                <a:gd name="f20" fmla="val 356790"/>
                <a:gd name="f21" fmla="val 1705728"/>
                <a:gd name="f22" fmla="val 15852919"/>
                <a:gd name="f23" fmla="+- 0 0 -150"/>
                <a:gd name="f24" fmla="+- 0 0 -360"/>
                <a:gd name="f25" fmla="+- 0 0 -450"/>
                <a:gd name="f26" fmla="+- 0 0 -540"/>
                <a:gd name="f27" fmla="*/ f3 1 4107663"/>
                <a:gd name="f28" fmla="*/ f4 1 4107663"/>
                <a:gd name="f29" fmla="val f5"/>
                <a:gd name="f30" fmla="val f6"/>
                <a:gd name="f31" fmla="*/ f23 f0 1"/>
                <a:gd name="f32" fmla="*/ f24 f0 1"/>
                <a:gd name="f33" fmla="*/ f25 f0 1"/>
                <a:gd name="f34" fmla="*/ f26 f0 1"/>
                <a:gd name="f35" fmla="+- f30 0 f29"/>
                <a:gd name="f36" fmla="*/ f31 1 f2"/>
                <a:gd name="f37" fmla="*/ f32 1 f2"/>
                <a:gd name="f38" fmla="*/ f33 1 f2"/>
                <a:gd name="f39" fmla="*/ f34 1 f2"/>
                <a:gd name="f40" fmla="*/ f35 1 4107663"/>
                <a:gd name="f41" fmla="+- f36 0 f1"/>
                <a:gd name="f42" fmla="+- f37 0 f1"/>
                <a:gd name="f43" fmla="+- f38 0 f1"/>
                <a:gd name="f44" fmla="+- f39 0 f1"/>
                <a:gd name="f45" fmla="*/ 486183 1 f40"/>
                <a:gd name="f46" fmla="*/ 2958914 1 f40"/>
                <a:gd name="f47" fmla="*/ 1881968 1 f40"/>
                <a:gd name="f48" fmla="*/ 8181 1 f40"/>
                <a:gd name="f49" fmla="*/ 2054130 1 f40"/>
                <a:gd name="f50" fmla="*/ 243667 1 f40"/>
                <a:gd name="f51" fmla="*/ 1881888 1 f40"/>
                <a:gd name="f52" fmla="*/ 495514 1 f40"/>
                <a:gd name="f53" fmla="*/ 700003 1 f40"/>
                <a:gd name="f54" fmla="*/ 3407660 1 f40"/>
                <a:gd name="f55" fmla="*/ f53 f27 1"/>
                <a:gd name="f56" fmla="*/ f54 f27 1"/>
                <a:gd name="f57" fmla="*/ f54 f28 1"/>
                <a:gd name="f58" fmla="*/ f53 f28 1"/>
                <a:gd name="f59" fmla="*/ f45 f27 1"/>
                <a:gd name="f60" fmla="*/ f46 f28 1"/>
                <a:gd name="f61" fmla="*/ f47 f27 1"/>
                <a:gd name="f62" fmla="*/ f48 f28 1"/>
                <a:gd name="f63" fmla="*/ f49 f27 1"/>
                <a:gd name="f64" fmla="*/ f50 f28 1"/>
                <a:gd name="f65" fmla="*/ f51 f27 1"/>
                <a:gd name="f66" fmla="*/ f52 f28 1"/>
              </a:gdLst>
              <a:ahLst/>
              <a:cxnLst>
                <a:cxn ang="3cd4">
                  <a:pos x="hc" y="t"/>
                </a:cxn>
                <a:cxn ang="0">
                  <a:pos x="r" y="vc"/>
                </a:cxn>
                <a:cxn ang="cd4">
                  <a:pos x="hc" y="b"/>
                </a:cxn>
                <a:cxn ang="cd2">
                  <a:pos x="l" y="vc"/>
                </a:cxn>
                <a:cxn ang="f41">
                  <a:pos x="f59" y="f60"/>
                </a:cxn>
                <a:cxn ang="f42">
                  <a:pos x="f61" y="f62"/>
                </a:cxn>
                <a:cxn ang="f43">
                  <a:pos x="f63" y="f64"/>
                </a:cxn>
                <a:cxn ang="f44">
                  <a:pos x="f65" y="f66"/>
                </a:cxn>
              </a:cxnLst>
              <a:rect l="f55" t="f58" r="f56" b="f57"/>
              <a:pathLst>
                <a:path w="4107663" h="4107663">
                  <a:moveTo>
                    <a:pt x="f8" y="f9"/>
                  </a:moveTo>
                  <a:arcTo wR="f10" hR="f10" stAng="f11" swAng="f12"/>
                  <a:lnTo>
                    <a:pt x="f13" y="f14"/>
                  </a:lnTo>
                  <a:lnTo>
                    <a:pt x="f15" y="f16"/>
                  </a:lnTo>
                  <a:lnTo>
                    <a:pt x="f17" y="f18"/>
                  </a:lnTo>
                  <a:lnTo>
                    <a:pt x="f19" y="f20"/>
                  </a:lnTo>
                  <a:arcTo wR="f21" hR="f21" stAng="f22" swAng="f7"/>
                  <a:close/>
                </a:path>
              </a:pathLst>
            </a:custGeom>
            <a:solidFill>
              <a:srgbClr val="B0BCDE"/>
            </a:solidFill>
            <a:ln cap="flat">
              <a:noFill/>
              <a:prstDash val="solid"/>
            </a:ln>
          </p:spPr>
          <p:txBody>
            <a:bodyPr lIns="0" tIns="0" rIns="0" bIns="0"/>
            <a:lstStyle/>
            <a:p>
              <a:endParaRPr lang="en-GB"/>
            </a:p>
          </p:txBody>
        </p:sp>
      </p:grpSp>
    </p:spTree>
    <p:extLst>
      <p:ext uri="{BB962C8B-B14F-4D97-AF65-F5344CB8AC3E}">
        <p14:creationId xmlns:p14="http://schemas.microsoft.com/office/powerpoint/2010/main" val="2518868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51770" y="1797052"/>
            <a:ext cx="10502030" cy="4365754"/>
          </a:xfrm>
        </p:spPr>
        <p:txBody>
          <a:bodyPr>
            <a:normAutofit/>
          </a:bodyPr>
          <a:lstStyle/>
          <a:p>
            <a:pPr>
              <a:lnSpc>
                <a:spcPct val="80000"/>
              </a:lnSpc>
              <a:buClr>
                <a:schemeClr val="tx2"/>
              </a:buClr>
              <a:buFont typeface="Wingdings" pitchFamily="2" charset="2"/>
              <a:buChar char="q"/>
            </a:pPr>
            <a:r>
              <a:rPr lang="en-GB" altLang="en-US" sz="3600" dirty="0"/>
              <a:t>Inadequate resources for M&amp;E and capacity building</a:t>
            </a:r>
          </a:p>
          <a:p>
            <a:pPr>
              <a:lnSpc>
                <a:spcPct val="80000"/>
              </a:lnSpc>
              <a:buClr>
                <a:schemeClr val="tx2"/>
              </a:buClr>
              <a:buFont typeface="Wingdings" pitchFamily="2" charset="2"/>
              <a:buChar char="q"/>
            </a:pPr>
            <a:r>
              <a:rPr lang="en-GB" altLang="en-US" sz="3600" dirty="0"/>
              <a:t>Inadequate policies for linkages between industry and VET centres (incentives and benefits)</a:t>
            </a:r>
          </a:p>
          <a:p>
            <a:pPr>
              <a:lnSpc>
                <a:spcPct val="80000"/>
              </a:lnSpc>
              <a:buClr>
                <a:schemeClr val="tx2"/>
              </a:buClr>
              <a:buFont typeface="Wingdings" pitchFamily="2" charset="2"/>
              <a:buChar char="q"/>
            </a:pPr>
            <a:r>
              <a:rPr lang="en-GB" altLang="en-US" sz="3600" dirty="0"/>
              <a:t>Inadequate access to research and innovation by training providers</a:t>
            </a:r>
          </a:p>
          <a:p>
            <a:pPr lvl="1">
              <a:lnSpc>
                <a:spcPct val="80000"/>
              </a:lnSpc>
              <a:buClr>
                <a:schemeClr val="tx2"/>
              </a:buClr>
              <a:buFont typeface="Wingdings" pitchFamily="2" charset="2"/>
              <a:buChar char="q"/>
            </a:pPr>
            <a:r>
              <a:rPr lang="en-GB" altLang="en-US" sz="3200" dirty="0"/>
              <a:t>SIDO has a number of innovations made every year </a:t>
            </a:r>
          </a:p>
          <a:p>
            <a:pPr>
              <a:lnSpc>
                <a:spcPct val="80000"/>
              </a:lnSpc>
              <a:buClr>
                <a:schemeClr val="tx2"/>
              </a:buClr>
              <a:buFont typeface="Wingdings" pitchFamily="2" charset="2"/>
              <a:buChar char="q"/>
            </a:pPr>
            <a:r>
              <a:rPr lang="en-GB" altLang="en-US" sz="3600" dirty="0"/>
              <a:t>Inadequate scaling up of small scale innovations by individuals and organisations  </a:t>
            </a:r>
          </a:p>
          <a:p>
            <a:pPr lvl="0">
              <a:buFont typeface="Wingdings" pitchFamily="2" charset="2"/>
              <a:buChar char="q"/>
            </a:pPr>
            <a:endParaRPr lang="en-US" sz="3200" dirty="0"/>
          </a:p>
          <a:p>
            <a:pPr marL="0" indent="0">
              <a:buNone/>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15</a:t>
            </a:fld>
            <a:endParaRPr lang="en-GB" altLang="x-none">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655634"/>
            <a:ext cx="6774887" cy="818067"/>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latin typeface="Times New Roman" panose="02020603050405020304" pitchFamily="18" charset="0"/>
                <a:cs typeface="Times New Roman" panose="02020603050405020304" pitchFamily="18" charset="0"/>
              </a:rPr>
              <a:t>Challenges in VET (Government)</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430587" y="1627994"/>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88895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28001">
                                            <p:txEl>
                                              <p:pRg st="0" end="0"/>
                                            </p:txEl>
                                          </p:spTgt>
                                        </p:tgtEl>
                                        <p:attrNameLst>
                                          <p:attrName>style.visibility</p:attrName>
                                        </p:attrNameLst>
                                      </p:cBhvr>
                                      <p:to>
                                        <p:strVal val="visible"/>
                                      </p:to>
                                    </p:set>
                                    <p:anim calcmode="lin" valueType="num">
                                      <p:cBhvr>
                                        <p:cTn id="7" dur="500" fill="hold"/>
                                        <p:tgtEl>
                                          <p:spTgt spid="1280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80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28001">
                                            <p:txEl>
                                              <p:pRg st="0" end="0"/>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28001">
                                            <p:txEl>
                                              <p:pRg st="1" end="1"/>
                                            </p:txEl>
                                          </p:spTgt>
                                        </p:tgtEl>
                                        <p:attrNameLst>
                                          <p:attrName>style.visibility</p:attrName>
                                        </p:attrNameLst>
                                      </p:cBhvr>
                                      <p:to>
                                        <p:strVal val="visible"/>
                                      </p:to>
                                    </p:set>
                                    <p:anim calcmode="lin" valueType="num">
                                      <p:cBhvr>
                                        <p:cTn id="13" dur="500" fill="hold"/>
                                        <p:tgtEl>
                                          <p:spTgt spid="12800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28001">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128001">
                                            <p:txEl>
                                              <p:pRg st="1" end="1"/>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28001">
                                            <p:txEl>
                                              <p:pRg st="2" end="2"/>
                                            </p:txEl>
                                          </p:spTgt>
                                        </p:tgtEl>
                                        <p:attrNameLst>
                                          <p:attrName>style.visibility</p:attrName>
                                        </p:attrNameLst>
                                      </p:cBhvr>
                                      <p:to>
                                        <p:strVal val="visible"/>
                                      </p:to>
                                    </p:set>
                                    <p:anim calcmode="lin" valueType="num">
                                      <p:cBhvr>
                                        <p:cTn id="19" dur="500" fill="hold"/>
                                        <p:tgtEl>
                                          <p:spTgt spid="12800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28001">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128001">
                                            <p:txEl>
                                              <p:pRg st="2" end="2"/>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28001">
                                            <p:txEl>
                                              <p:pRg st="3" end="3"/>
                                            </p:txEl>
                                          </p:spTgt>
                                        </p:tgtEl>
                                        <p:attrNameLst>
                                          <p:attrName>style.visibility</p:attrName>
                                        </p:attrNameLst>
                                      </p:cBhvr>
                                      <p:to>
                                        <p:strVal val="visible"/>
                                      </p:to>
                                    </p:set>
                                    <p:anim calcmode="lin" valueType="num">
                                      <p:cBhvr>
                                        <p:cTn id="25" dur="500" fill="hold"/>
                                        <p:tgtEl>
                                          <p:spTgt spid="128001">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28001">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128001">
                                            <p:txEl>
                                              <p:pRg st="3" end="3"/>
                                            </p:tx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28001">
                                            <p:txEl>
                                              <p:pRg st="4" end="4"/>
                                            </p:txEl>
                                          </p:spTgt>
                                        </p:tgtEl>
                                        <p:attrNameLst>
                                          <p:attrName>style.visibility</p:attrName>
                                        </p:attrNameLst>
                                      </p:cBhvr>
                                      <p:to>
                                        <p:strVal val="visible"/>
                                      </p:to>
                                    </p:set>
                                    <p:anim calcmode="lin" valueType="num">
                                      <p:cBhvr>
                                        <p:cTn id="31" dur="500" fill="hold"/>
                                        <p:tgtEl>
                                          <p:spTgt spid="128001">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28001">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12800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51770" y="1797052"/>
            <a:ext cx="10502030" cy="4365754"/>
          </a:xfrm>
        </p:spPr>
        <p:txBody>
          <a:bodyPr>
            <a:normAutofit/>
          </a:bodyPr>
          <a:lstStyle/>
          <a:p>
            <a:pPr>
              <a:lnSpc>
                <a:spcPct val="80000"/>
              </a:lnSpc>
              <a:buClr>
                <a:schemeClr val="tx2"/>
              </a:buClr>
              <a:buFont typeface="Wingdings" pitchFamily="2" charset="2"/>
              <a:buChar char="q"/>
            </a:pPr>
            <a:r>
              <a:rPr lang="en-GB" altLang="en-US" sz="3600" dirty="0"/>
              <a:t>Inadequate training materials and workshops</a:t>
            </a:r>
          </a:p>
          <a:p>
            <a:pPr>
              <a:lnSpc>
                <a:spcPct val="80000"/>
              </a:lnSpc>
              <a:buClr>
                <a:schemeClr val="tx2"/>
              </a:buClr>
              <a:buFont typeface="Wingdings" pitchFamily="2" charset="2"/>
              <a:buChar char="q"/>
            </a:pPr>
            <a:r>
              <a:rPr lang="en-GB" altLang="en-US" sz="3600" dirty="0"/>
              <a:t>Obsolete training equipment and workshops</a:t>
            </a:r>
          </a:p>
          <a:p>
            <a:pPr>
              <a:lnSpc>
                <a:spcPct val="80000"/>
              </a:lnSpc>
              <a:buClr>
                <a:schemeClr val="tx2"/>
              </a:buClr>
              <a:buFont typeface="Wingdings" pitchFamily="2" charset="2"/>
              <a:buChar char="q"/>
            </a:pPr>
            <a:r>
              <a:rPr lang="en-GB" altLang="en-US" sz="3600" dirty="0"/>
              <a:t>Large classes in particular trades  </a:t>
            </a:r>
          </a:p>
          <a:p>
            <a:pPr>
              <a:lnSpc>
                <a:spcPct val="80000"/>
              </a:lnSpc>
              <a:buClr>
                <a:schemeClr val="tx2"/>
              </a:buClr>
              <a:buFont typeface="Wingdings" pitchFamily="2" charset="2"/>
              <a:buChar char="q"/>
            </a:pPr>
            <a:r>
              <a:rPr lang="en-GB" altLang="en-US" sz="3600" dirty="0"/>
              <a:t>Poor exposure of VET trainees in industries (workplaces)</a:t>
            </a:r>
          </a:p>
          <a:p>
            <a:pPr>
              <a:lnSpc>
                <a:spcPct val="80000"/>
              </a:lnSpc>
              <a:buClr>
                <a:schemeClr val="tx2"/>
              </a:buClr>
              <a:buFont typeface="Wingdings" pitchFamily="2" charset="2"/>
              <a:buChar char="q"/>
            </a:pPr>
            <a:r>
              <a:rPr lang="en-GB" sz="3600" dirty="0"/>
              <a:t>Inadequate linkage between industries and training centres</a:t>
            </a:r>
          </a:p>
          <a:p>
            <a:pPr>
              <a:lnSpc>
                <a:spcPct val="80000"/>
              </a:lnSpc>
              <a:buClr>
                <a:schemeClr val="tx2"/>
              </a:buClr>
              <a:buFont typeface="Wingdings" pitchFamily="2" charset="2"/>
              <a:buChar char="q"/>
            </a:pPr>
            <a:r>
              <a:rPr lang="en-GB" sz="3600" dirty="0"/>
              <a:t>Inadequate human resources capacity</a:t>
            </a:r>
          </a:p>
          <a:p>
            <a:pPr>
              <a:lnSpc>
                <a:spcPct val="80000"/>
              </a:lnSpc>
              <a:buClr>
                <a:schemeClr val="tx2"/>
              </a:buClr>
              <a:buFont typeface="Wingdings" pitchFamily="2" charset="2"/>
              <a:buChar char="q"/>
            </a:pPr>
            <a:r>
              <a:rPr lang="en-GB" sz="3600" dirty="0"/>
              <a:t>Inadequate motivation for VET tutors</a:t>
            </a:r>
            <a:endParaRPr lang="en-US" sz="3600" dirty="0"/>
          </a:p>
          <a:p>
            <a:pPr lvl="0">
              <a:buFont typeface="Wingdings" pitchFamily="2" charset="2"/>
              <a:buChar char="q"/>
            </a:pPr>
            <a:endParaRPr lang="en-US" sz="3200" dirty="0"/>
          </a:p>
          <a:p>
            <a:pPr marL="0" indent="0">
              <a:buNone/>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16</a:t>
            </a:fld>
            <a:endParaRPr lang="en-GB" altLang="x-none">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655634"/>
            <a:ext cx="6508027" cy="818067"/>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latin typeface="Times New Roman" panose="02020603050405020304" pitchFamily="18" charset="0"/>
                <a:cs typeface="Times New Roman" panose="02020603050405020304" pitchFamily="18" charset="0"/>
              </a:rPr>
              <a:t>Challenges in VET (Providers)</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50692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500"/>
                                  </p:stCondLst>
                                  <p:childTnLst>
                                    <p:set>
                                      <p:cBhvr>
                                        <p:cTn id="6" dur="1" fill="hold">
                                          <p:stCondLst>
                                            <p:cond delay="0"/>
                                          </p:stCondLst>
                                        </p:cTn>
                                        <p:tgtEl>
                                          <p:spTgt spid="128001">
                                            <p:txEl>
                                              <p:pRg st="0" end="0"/>
                                            </p:txEl>
                                          </p:spTgt>
                                        </p:tgtEl>
                                        <p:attrNameLst>
                                          <p:attrName>style.visibility</p:attrName>
                                        </p:attrNameLst>
                                      </p:cBhvr>
                                      <p:to>
                                        <p:strVal val="visible"/>
                                      </p:to>
                                    </p:set>
                                    <p:anim calcmode="lin" valueType="num">
                                      <p:cBhvr>
                                        <p:cTn id="7" dur="500" fill="hold"/>
                                        <p:tgtEl>
                                          <p:spTgt spid="12800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800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28001">
                                            <p:txEl>
                                              <p:pRg st="0" end="0"/>
                                            </p:txEl>
                                          </p:spTgt>
                                        </p:tgtEl>
                                      </p:cBhvr>
                                    </p:animEffect>
                                  </p:childTnLst>
                                </p:cTn>
                              </p:par>
                            </p:childTnLst>
                          </p:cTn>
                        </p:par>
                        <p:par>
                          <p:cTn id="10" fill="hold">
                            <p:stCondLst>
                              <p:cond delay="1000"/>
                            </p:stCondLst>
                            <p:childTnLst>
                              <p:par>
                                <p:cTn id="11" presetID="53" presetClass="entr" presetSubtype="16" fill="hold" grpId="0" nodeType="afterEffect">
                                  <p:stCondLst>
                                    <p:cond delay="500"/>
                                  </p:stCondLst>
                                  <p:childTnLst>
                                    <p:set>
                                      <p:cBhvr>
                                        <p:cTn id="12" dur="1" fill="hold">
                                          <p:stCondLst>
                                            <p:cond delay="0"/>
                                          </p:stCondLst>
                                        </p:cTn>
                                        <p:tgtEl>
                                          <p:spTgt spid="128001">
                                            <p:txEl>
                                              <p:pRg st="1" end="1"/>
                                            </p:txEl>
                                          </p:spTgt>
                                        </p:tgtEl>
                                        <p:attrNameLst>
                                          <p:attrName>style.visibility</p:attrName>
                                        </p:attrNameLst>
                                      </p:cBhvr>
                                      <p:to>
                                        <p:strVal val="visible"/>
                                      </p:to>
                                    </p:set>
                                    <p:anim calcmode="lin" valueType="num">
                                      <p:cBhvr>
                                        <p:cTn id="13" dur="500" fill="hold"/>
                                        <p:tgtEl>
                                          <p:spTgt spid="12800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28001">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128001">
                                            <p:txEl>
                                              <p:pRg st="1" end="1"/>
                                            </p:txEl>
                                          </p:spTgt>
                                        </p:tgtEl>
                                      </p:cBhvr>
                                    </p:animEffect>
                                  </p:childTnLst>
                                </p:cTn>
                              </p:par>
                            </p:childTnLst>
                          </p:cTn>
                        </p:par>
                        <p:par>
                          <p:cTn id="16" fill="hold">
                            <p:stCondLst>
                              <p:cond delay="2000"/>
                            </p:stCondLst>
                            <p:childTnLst>
                              <p:par>
                                <p:cTn id="17" presetID="53" presetClass="entr" presetSubtype="16" fill="hold" grpId="0" nodeType="afterEffect">
                                  <p:stCondLst>
                                    <p:cond delay="500"/>
                                  </p:stCondLst>
                                  <p:childTnLst>
                                    <p:set>
                                      <p:cBhvr>
                                        <p:cTn id="18" dur="1" fill="hold">
                                          <p:stCondLst>
                                            <p:cond delay="0"/>
                                          </p:stCondLst>
                                        </p:cTn>
                                        <p:tgtEl>
                                          <p:spTgt spid="128001">
                                            <p:txEl>
                                              <p:pRg st="2" end="2"/>
                                            </p:txEl>
                                          </p:spTgt>
                                        </p:tgtEl>
                                        <p:attrNameLst>
                                          <p:attrName>style.visibility</p:attrName>
                                        </p:attrNameLst>
                                      </p:cBhvr>
                                      <p:to>
                                        <p:strVal val="visible"/>
                                      </p:to>
                                    </p:set>
                                    <p:anim calcmode="lin" valueType="num">
                                      <p:cBhvr>
                                        <p:cTn id="19" dur="500" fill="hold"/>
                                        <p:tgtEl>
                                          <p:spTgt spid="12800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28001">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128001">
                                            <p:txEl>
                                              <p:pRg st="2" end="2"/>
                                            </p:txEl>
                                          </p:spTgt>
                                        </p:tgtEl>
                                      </p:cBhvr>
                                    </p:animEffect>
                                  </p:childTnLst>
                                </p:cTn>
                              </p:par>
                            </p:childTnLst>
                          </p:cTn>
                        </p:par>
                        <p:par>
                          <p:cTn id="22" fill="hold">
                            <p:stCondLst>
                              <p:cond delay="3000"/>
                            </p:stCondLst>
                            <p:childTnLst>
                              <p:par>
                                <p:cTn id="23" presetID="53" presetClass="entr" presetSubtype="16" fill="hold" grpId="0" nodeType="afterEffect">
                                  <p:stCondLst>
                                    <p:cond delay="500"/>
                                  </p:stCondLst>
                                  <p:childTnLst>
                                    <p:set>
                                      <p:cBhvr>
                                        <p:cTn id="24" dur="1" fill="hold">
                                          <p:stCondLst>
                                            <p:cond delay="0"/>
                                          </p:stCondLst>
                                        </p:cTn>
                                        <p:tgtEl>
                                          <p:spTgt spid="128001">
                                            <p:txEl>
                                              <p:pRg st="3" end="3"/>
                                            </p:txEl>
                                          </p:spTgt>
                                        </p:tgtEl>
                                        <p:attrNameLst>
                                          <p:attrName>style.visibility</p:attrName>
                                        </p:attrNameLst>
                                      </p:cBhvr>
                                      <p:to>
                                        <p:strVal val="visible"/>
                                      </p:to>
                                    </p:set>
                                    <p:anim calcmode="lin" valueType="num">
                                      <p:cBhvr>
                                        <p:cTn id="25" dur="500" fill="hold"/>
                                        <p:tgtEl>
                                          <p:spTgt spid="128001">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28001">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128001">
                                            <p:txEl>
                                              <p:pRg st="3" end="3"/>
                                            </p:txEl>
                                          </p:spTgt>
                                        </p:tgtEl>
                                      </p:cBhvr>
                                    </p:animEffect>
                                  </p:childTnLst>
                                </p:cTn>
                              </p:par>
                            </p:childTnLst>
                          </p:cTn>
                        </p:par>
                        <p:par>
                          <p:cTn id="28" fill="hold">
                            <p:stCondLst>
                              <p:cond delay="4000"/>
                            </p:stCondLst>
                            <p:childTnLst>
                              <p:par>
                                <p:cTn id="29" presetID="53" presetClass="entr" presetSubtype="16" fill="hold" grpId="0" nodeType="afterEffect">
                                  <p:stCondLst>
                                    <p:cond delay="500"/>
                                  </p:stCondLst>
                                  <p:childTnLst>
                                    <p:set>
                                      <p:cBhvr>
                                        <p:cTn id="30" dur="1" fill="hold">
                                          <p:stCondLst>
                                            <p:cond delay="0"/>
                                          </p:stCondLst>
                                        </p:cTn>
                                        <p:tgtEl>
                                          <p:spTgt spid="128001">
                                            <p:txEl>
                                              <p:pRg st="4" end="4"/>
                                            </p:txEl>
                                          </p:spTgt>
                                        </p:tgtEl>
                                        <p:attrNameLst>
                                          <p:attrName>style.visibility</p:attrName>
                                        </p:attrNameLst>
                                      </p:cBhvr>
                                      <p:to>
                                        <p:strVal val="visible"/>
                                      </p:to>
                                    </p:set>
                                    <p:anim calcmode="lin" valueType="num">
                                      <p:cBhvr>
                                        <p:cTn id="31" dur="500" fill="hold"/>
                                        <p:tgtEl>
                                          <p:spTgt spid="128001">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28001">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128001">
                                            <p:txEl>
                                              <p:pRg st="4" end="4"/>
                                            </p:txEl>
                                          </p:spTgt>
                                        </p:tgtEl>
                                      </p:cBhvr>
                                    </p:animEffect>
                                  </p:childTnLst>
                                </p:cTn>
                              </p:par>
                            </p:childTnLst>
                          </p:cTn>
                        </p:par>
                        <p:par>
                          <p:cTn id="34" fill="hold">
                            <p:stCondLst>
                              <p:cond delay="5000"/>
                            </p:stCondLst>
                            <p:childTnLst>
                              <p:par>
                                <p:cTn id="35" presetID="53" presetClass="entr" presetSubtype="16" fill="hold" grpId="0" nodeType="afterEffect">
                                  <p:stCondLst>
                                    <p:cond delay="500"/>
                                  </p:stCondLst>
                                  <p:childTnLst>
                                    <p:set>
                                      <p:cBhvr>
                                        <p:cTn id="36" dur="1" fill="hold">
                                          <p:stCondLst>
                                            <p:cond delay="0"/>
                                          </p:stCondLst>
                                        </p:cTn>
                                        <p:tgtEl>
                                          <p:spTgt spid="128001">
                                            <p:txEl>
                                              <p:pRg st="5" end="5"/>
                                            </p:txEl>
                                          </p:spTgt>
                                        </p:tgtEl>
                                        <p:attrNameLst>
                                          <p:attrName>style.visibility</p:attrName>
                                        </p:attrNameLst>
                                      </p:cBhvr>
                                      <p:to>
                                        <p:strVal val="visible"/>
                                      </p:to>
                                    </p:set>
                                    <p:anim calcmode="lin" valueType="num">
                                      <p:cBhvr>
                                        <p:cTn id="37" dur="500" fill="hold"/>
                                        <p:tgtEl>
                                          <p:spTgt spid="128001">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128001">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128001">
                                            <p:txEl>
                                              <p:pRg st="5" end="5"/>
                                            </p:txEl>
                                          </p:spTgt>
                                        </p:tgtEl>
                                      </p:cBhvr>
                                    </p:animEffect>
                                  </p:childTnLst>
                                </p:cTn>
                              </p:par>
                            </p:childTnLst>
                          </p:cTn>
                        </p:par>
                        <p:par>
                          <p:cTn id="40" fill="hold">
                            <p:stCondLst>
                              <p:cond delay="6000"/>
                            </p:stCondLst>
                            <p:childTnLst>
                              <p:par>
                                <p:cTn id="41" presetID="53" presetClass="entr" presetSubtype="16" fill="hold" grpId="0" nodeType="afterEffect">
                                  <p:stCondLst>
                                    <p:cond delay="500"/>
                                  </p:stCondLst>
                                  <p:childTnLst>
                                    <p:set>
                                      <p:cBhvr>
                                        <p:cTn id="42" dur="1" fill="hold">
                                          <p:stCondLst>
                                            <p:cond delay="0"/>
                                          </p:stCondLst>
                                        </p:cTn>
                                        <p:tgtEl>
                                          <p:spTgt spid="128001">
                                            <p:txEl>
                                              <p:pRg st="6" end="6"/>
                                            </p:txEl>
                                          </p:spTgt>
                                        </p:tgtEl>
                                        <p:attrNameLst>
                                          <p:attrName>style.visibility</p:attrName>
                                        </p:attrNameLst>
                                      </p:cBhvr>
                                      <p:to>
                                        <p:strVal val="visible"/>
                                      </p:to>
                                    </p:set>
                                    <p:anim calcmode="lin" valueType="num">
                                      <p:cBhvr>
                                        <p:cTn id="43" dur="500" fill="hold"/>
                                        <p:tgtEl>
                                          <p:spTgt spid="128001">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128001">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12800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51770" y="1797052"/>
            <a:ext cx="10502030" cy="4365754"/>
          </a:xfrm>
        </p:spPr>
        <p:txBody>
          <a:bodyPr>
            <a:normAutofit/>
          </a:bodyPr>
          <a:lstStyle/>
          <a:p>
            <a:pPr>
              <a:lnSpc>
                <a:spcPct val="80000"/>
              </a:lnSpc>
              <a:buClr>
                <a:schemeClr val="tx2"/>
              </a:buClr>
              <a:buFont typeface="Wingdings" pitchFamily="2" charset="2"/>
              <a:buChar char="q"/>
            </a:pPr>
            <a:endParaRPr lang="en-GB" altLang="en-US" sz="4400" dirty="0"/>
          </a:p>
          <a:p>
            <a:pPr>
              <a:lnSpc>
                <a:spcPct val="80000"/>
              </a:lnSpc>
              <a:buClr>
                <a:schemeClr val="tx2"/>
              </a:buClr>
              <a:buFont typeface="Wingdings" pitchFamily="2" charset="2"/>
              <a:buChar char="q"/>
            </a:pPr>
            <a:r>
              <a:rPr lang="en-GB" altLang="en-US" sz="4400" dirty="0"/>
              <a:t>Poor perception of VET programmes</a:t>
            </a:r>
          </a:p>
          <a:p>
            <a:pPr>
              <a:lnSpc>
                <a:spcPct val="80000"/>
              </a:lnSpc>
              <a:buClr>
                <a:schemeClr val="tx2"/>
              </a:buClr>
              <a:buFont typeface="Wingdings" pitchFamily="2" charset="2"/>
              <a:buChar char="q"/>
            </a:pPr>
            <a:r>
              <a:rPr lang="en-GB" altLang="en-US" sz="4400" dirty="0"/>
              <a:t>Inadequate consciousness of learners </a:t>
            </a:r>
          </a:p>
          <a:p>
            <a:pPr>
              <a:lnSpc>
                <a:spcPct val="80000"/>
              </a:lnSpc>
              <a:buClr>
                <a:schemeClr val="tx2"/>
              </a:buClr>
              <a:buFont typeface="Wingdings" pitchFamily="2" charset="2"/>
              <a:buChar char="q"/>
            </a:pPr>
            <a:r>
              <a:rPr lang="en-GB" altLang="en-US" sz="4400" dirty="0"/>
              <a:t>Diploma disease </a:t>
            </a:r>
          </a:p>
          <a:p>
            <a:pPr>
              <a:lnSpc>
                <a:spcPct val="80000"/>
              </a:lnSpc>
              <a:buClr>
                <a:schemeClr val="tx2"/>
              </a:buClr>
              <a:buFont typeface="Wingdings" pitchFamily="2" charset="2"/>
              <a:buChar char="q"/>
            </a:pPr>
            <a:r>
              <a:rPr lang="en-GB" altLang="en-US" sz="4400" dirty="0"/>
              <a:t>Language of instruction</a:t>
            </a:r>
          </a:p>
          <a:p>
            <a:pPr>
              <a:lnSpc>
                <a:spcPct val="80000"/>
              </a:lnSpc>
              <a:buClr>
                <a:schemeClr val="tx2"/>
              </a:buClr>
              <a:buFont typeface="Wingdings" pitchFamily="2" charset="2"/>
              <a:buChar char="q"/>
            </a:pPr>
            <a:r>
              <a:rPr lang="en-GB" altLang="en-US" sz="4400" dirty="0"/>
              <a:t>Poor reading culture  </a:t>
            </a:r>
          </a:p>
          <a:p>
            <a:pPr lvl="0">
              <a:buFont typeface="Wingdings" pitchFamily="2" charset="2"/>
              <a:buChar char="q"/>
            </a:pPr>
            <a:endParaRPr lang="en-US" sz="3200" dirty="0"/>
          </a:p>
          <a:p>
            <a:pPr marL="0" indent="0">
              <a:buNone/>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17</a:t>
            </a:fld>
            <a:endParaRPr lang="en-GB" altLang="x-none">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655634"/>
            <a:ext cx="6774887" cy="818067"/>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latin typeface="Times New Roman" panose="02020603050405020304" pitchFamily="18" charset="0"/>
                <a:cs typeface="Times New Roman" panose="02020603050405020304" pitchFamily="18" charset="0"/>
              </a:rPr>
              <a:t>Challenges in VET (Public)</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430587" y="1627994"/>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24626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28001">
                                            <p:txEl>
                                              <p:pRg st="1" end="1"/>
                                            </p:txEl>
                                          </p:spTgt>
                                        </p:tgtEl>
                                        <p:attrNameLst>
                                          <p:attrName>style.visibility</p:attrName>
                                        </p:attrNameLst>
                                      </p:cBhvr>
                                      <p:to>
                                        <p:strVal val="visible"/>
                                      </p:to>
                                    </p:set>
                                    <p:anim calcmode="lin" valueType="num">
                                      <p:cBhvr>
                                        <p:cTn id="7" dur="500" fill="hold"/>
                                        <p:tgtEl>
                                          <p:spTgt spid="128001">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28001">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128001">
                                            <p:txEl>
                                              <p:pRg st="1" end="1"/>
                                            </p:tx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28001">
                                            <p:txEl>
                                              <p:pRg st="2" end="2"/>
                                            </p:txEl>
                                          </p:spTgt>
                                        </p:tgtEl>
                                        <p:attrNameLst>
                                          <p:attrName>style.visibility</p:attrName>
                                        </p:attrNameLst>
                                      </p:cBhvr>
                                      <p:to>
                                        <p:strVal val="visible"/>
                                      </p:to>
                                    </p:set>
                                    <p:anim calcmode="lin" valueType="num">
                                      <p:cBhvr>
                                        <p:cTn id="13" dur="500" fill="hold"/>
                                        <p:tgtEl>
                                          <p:spTgt spid="128001">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28001">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128001">
                                            <p:txEl>
                                              <p:pRg st="2" end="2"/>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28001">
                                            <p:txEl>
                                              <p:pRg st="3" end="3"/>
                                            </p:txEl>
                                          </p:spTgt>
                                        </p:tgtEl>
                                        <p:attrNameLst>
                                          <p:attrName>style.visibility</p:attrName>
                                        </p:attrNameLst>
                                      </p:cBhvr>
                                      <p:to>
                                        <p:strVal val="visible"/>
                                      </p:to>
                                    </p:set>
                                    <p:anim calcmode="lin" valueType="num">
                                      <p:cBhvr>
                                        <p:cTn id="19" dur="500" fill="hold"/>
                                        <p:tgtEl>
                                          <p:spTgt spid="128001">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128001">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128001">
                                            <p:txEl>
                                              <p:pRg st="3" end="3"/>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28001">
                                            <p:txEl>
                                              <p:pRg st="4" end="4"/>
                                            </p:txEl>
                                          </p:spTgt>
                                        </p:tgtEl>
                                        <p:attrNameLst>
                                          <p:attrName>style.visibility</p:attrName>
                                        </p:attrNameLst>
                                      </p:cBhvr>
                                      <p:to>
                                        <p:strVal val="visible"/>
                                      </p:to>
                                    </p:set>
                                    <p:anim calcmode="lin" valueType="num">
                                      <p:cBhvr>
                                        <p:cTn id="25" dur="500" fill="hold"/>
                                        <p:tgtEl>
                                          <p:spTgt spid="128001">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128001">
                                            <p:txEl>
                                              <p:pRg st="4" end="4"/>
                                            </p:txEl>
                                          </p:spTgt>
                                        </p:tgtEl>
                                        <p:attrNameLst>
                                          <p:attrName>ppt_h</p:attrName>
                                        </p:attrNameLst>
                                      </p:cBhvr>
                                      <p:tavLst>
                                        <p:tav tm="0">
                                          <p:val>
                                            <p:fltVal val="0"/>
                                          </p:val>
                                        </p:tav>
                                        <p:tav tm="100000">
                                          <p:val>
                                            <p:strVal val="#ppt_h"/>
                                          </p:val>
                                        </p:tav>
                                      </p:tavLst>
                                    </p:anim>
                                    <p:animEffect transition="in" filter="fade">
                                      <p:cBhvr>
                                        <p:cTn id="27" dur="500"/>
                                        <p:tgtEl>
                                          <p:spTgt spid="128001">
                                            <p:txEl>
                                              <p:pRg st="4" end="4"/>
                                            </p:tx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28001">
                                            <p:txEl>
                                              <p:pRg st="5" end="5"/>
                                            </p:txEl>
                                          </p:spTgt>
                                        </p:tgtEl>
                                        <p:attrNameLst>
                                          <p:attrName>style.visibility</p:attrName>
                                        </p:attrNameLst>
                                      </p:cBhvr>
                                      <p:to>
                                        <p:strVal val="visible"/>
                                      </p:to>
                                    </p:set>
                                    <p:anim calcmode="lin" valueType="num">
                                      <p:cBhvr>
                                        <p:cTn id="31" dur="500" fill="hold"/>
                                        <p:tgtEl>
                                          <p:spTgt spid="128001">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128001">
                                            <p:txEl>
                                              <p:pRg st="5" end="5"/>
                                            </p:txEl>
                                          </p:spTgt>
                                        </p:tgtEl>
                                        <p:attrNameLst>
                                          <p:attrName>ppt_h</p:attrName>
                                        </p:attrNameLst>
                                      </p:cBhvr>
                                      <p:tavLst>
                                        <p:tav tm="0">
                                          <p:val>
                                            <p:fltVal val="0"/>
                                          </p:val>
                                        </p:tav>
                                        <p:tav tm="100000">
                                          <p:val>
                                            <p:strVal val="#ppt_h"/>
                                          </p:val>
                                        </p:tav>
                                      </p:tavLst>
                                    </p:anim>
                                    <p:animEffect transition="in" filter="fade">
                                      <p:cBhvr>
                                        <p:cTn id="33" dur="500"/>
                                        <p:tgtEl>
                                          <p:spTgt spid="12800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51770" y="1797052"/>
            <a:ext cx="10502030" cy="4365754"/>
          </a:xfrm>
        </p:spPr>
        <p:txBody>
          <a:bodyPr>
            <a:normAutofit/>
          </a:bodyPr>
          <a:lstStyle/>
          <a:p>
            <a:pPr>
              <a:lnSpc>
                <a:spcPct val="80000"/>
              </a:lnSpc>
              <a:buClr>
                <a:schemeClr val="tx2"/>
              </a:buClr>
              <a:buFont typeface="Wingdings" pitchFamily="2" charset="2"/>
              <a:buChar char="q"/>
            </a:pPr>
            <a:r>
              <a:rPr lang="en-GB" altLang="en-US" sz="3200" dirty="0"/>
              <a:t>Increased VET centres and RVTSC (District wise) </a:t>
            </a:r>
          </a:p>
          <a:p>
            <a:pPr>
              <a:lnSpc>
                <a:spcPct val="80000"/>
              </a:lnSpc>
              <a:buClr>
                <a:schemeClr val="tx2"/>
              </a:buClr>
              <a:buFont typeface="Wingdings" pitchFamily="2" charset="2"/>
              <a:buChar char="q"/>
            </a:pPr>
            <a:r>
              <a:rPr lang="en-GB" altLang="en-US" sz="3200" dirty="0"/>
              <a:t>Increased budget on Education on annual basis </a:t>
            </a:r>
          </a:p>
          <a:p>
            <a:pPr>
              <a:lnSpc>
                <a:spcPct val="80000"/>
              </a:lnSpc>
              <a:buClr>
                <a:schemeClr val="tx2"/>
              </a:buClr>
              <a:buFont typeface="Wingdings" pitchFamily="2" charset="2"/>
              <a:buChar char="q"/>
            </a:pPr>
            <a:r>
              <a:rPr lang="en-GB" altLang="en-US" sz="3200" dirty="0"/>
              <a:t>Institutional arrangements (NACTVET regulatory)</a:t>
            </a:r>
          </a:p>
          <a:p>
            <a:pPr>
              <a:lnSpc>
                <a:spcPct val="80000"/>
              </a:lnSpc>
              <a:buClr>
                <a:schemeClr val="tx2"/>
              </a:buClr>
              <a:buFont typeface="Wingdings" pitchFamily="2" charset="2"/>
              <a:buChar char="q"/>
            </a:pPr>
            <a:r>
              <a:rPr lang="en-GB" altLang="en-US" sz="3600" dirty="0"/>
              <a:t>Link between industry through Sector Skills Councils and  government and later training providers</a:t>
            </a:r>
          </a:p>
          <a:p>
            <a:pPr lvl="1">
              <a:lnSpc>
                <a:spcPct val="80000"/>
              </a:lnSpc>
              <a:buClr>
                <a:schemeClr val="tx2"/>
              </a:buClr>
              <a:buFont typeface="Wingdings" pitchFamily="2" charset="2"/>
              <a:buChar char="q"/>
            </a:pPr>
            <a:r>
              <a:rPr lang="en-GB" altLang="en-US" sz="3200" dirty="0"/>
              <a:t>The government through the Ministry of Education, Science and Technology mandated TPSF to coordinate SSCs</a:t>
            </a:r>
          </a:p>
          <a:p>
            <a:pPr>
              <a:lnSpc>
                <a:spcPct val="80000"/>
              </a:lnSpc>
              <a:buClr>
                <a:schemeClr val="tx2"/>
              </a:buClr>
              <a:buFont typeface="Wingdings" pitchFamily="2" charset="2"/>
              <a:buChar char="q"/>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18</a:t>
            </a:fld>
            <a:endParaRPr lang="en-GB" altLang="x-none">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655634"/>
            <a:ext cx="6508027" cy="818067"/>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latin typeface="Times New Roman" panose="02020603050405020304" pitchFamily="18" charset="0"/>
                <a:cs typeface="Times New Roman" panose="02020603050405020304" pitchFamily="18" charset="0"/>
              </a:rPr>
              <a:t>Overcoming Challenges</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216953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500"/>
                                  </p:stCondLst>
                                  <p:childTnLst>
                                    <p:set>
                                      <p:cBhvr>
                                        <p:cTn id="6" dur="1" fill="hold">
                                          <p:stCondLst>
                                            <p:cond delay="0"/>
                                          </p:stCondLst>
                                        </p:cTn>
                                        <p:tgtEl>
                                          <p:spTgt spid="128001">
                                            <p:txEl>
                                              <p:pRg st="0" end="0"/>
                                            </p:txEl>
                                          </p:spTgt>
                                        </p:tgtEl>
                                        <p:attrNameLst>
                                          <p:attrName>style.visibility</p:attrName>
                                        </p:attrNameLst>
                                      </p:cBhvr>
                                      <p:to>
                                        <p:strVal val="visible"/>
                                      </p:to>
                                    </p:set>
                                    <p:animEffect transition="in" filter="circle(in)">
                                      <p:cBhvr>
                                        <p:cTn id="7" dur="500"/>
                                        <p:tgtEl>
                                          <p:spTgt spid="128001">
                                            <p:txEl>
                                              <p:pRg st="0" end="0"/>
                                            </p:txEl>
                                          </p:spTgt>
                                        </p:tgtEl>
                                      </p:cBhvr>
                                    </p:animEffect>
                                  </p:childTnLst>
                                </p:cTn>
                              </p:par>
                            </p:childTnLst>
                          </p:cTn>
                        </p:par>
                        <p:par>
                          <p:cTn id="8" fill="hold">
                            <p:stCondLst>
                              <p:cond delay="1000"/>
                            </p:stCondLst>
                            <p:childTnLst>
                              <p:par>
                                <p:cTn id="9" presetID="6" presetClass="entr" presetSubtype="16" fill="hold" grpId="0" nodeType="afterEffect">
                                  <p:stCondLst>
                                    <p:cond delay="500"/>
                                  </p:stCondLst>
                                  <p:childTnLst>
                                    <p:set>
                                      <p:cBhvr>
                                        <p:cTn id="10" dur="1" fill="hold">
                                          <p:stCondLst>
                                            <p:cond delay="0"/>
                                          </p:stCondLst>
                                        </p:cTn>
                                        <p:tgtEl>
                                          <p:spTgt spid="128001">
                                            <p:txEl>
                                              <p:pRg st="1" end="1"/>
                                            </p:txEl>
                                          </p:spTgt>
                                        </p:tgtEl>
                                        <p:attrNameLst>
                                          <p:attrName>style.visibility</p:attrName>
                                        </p:attrNameLst>
                                      </p:cBhvr>
                                      <p:to>
                                        <p:strVal val="visible"/>
                                      </p:to>
                                    </p:set>
                                    <p:animEffect transition="in" filter="circle(in)">
                                      <p:cBhvr>
                                        <p:cTn id="11" dur="500"/>
                                        <p:tgtEl>
                                          <p:spTgt spid="128001">
                                            <p:txEl>
                                              <p:pRg st="1" end="1"/>
                                            </p:txEl>
                                          </p:spTgt>
                                        </p:tgtEl>
                                      </p:cBhvr>
                                    </p:animEffect>
                                  </p:childTnLst>
                                </p:cTn>
                              </p:par>
                            </p:childTnLst>
                          </p:cTn>
                        </p:par>
                        <p:par>
                          <p:cTn id="12" fill="hold">
                            <p:stCondLst>
                              <p:cond delay="2000"/>
                            </p:stCondLst>
                            <p:childTnLst>
                              <p:par>
                                <p:cTn id="13" presetID="6" presetClass="entr" presetSubtype="16" fill="hold" grpId="0" nodeType="afterEffect">
                                  <p:stCondLst>
                                    <p:cond delay="500"/>
                                  </p:stCondLst>
                                  <p:childTnLst>
                                    <p:set>
                                      <p:cBhvr>
                                        <p:cTn id="14" dur="1" fill="hold">
                                          <p:stCondLst>
                                            <p:cond delay="0"/>
                                          </p:stCondLst>
                                        </p:cTn>
                                        <p:tgtEl>
                                          <p:spTgt spid="128001">
                                            <p:txEl>
                                              <p:pRg st="2" end="2"/>
                                            </p:txEl>
                                          </p:spTgt>
                                        </p:tgtEl>
                                        <p:attrNameLst>
                                          <p:attrName>style.visibility</p:attrName>
                                        </p:attrNameLst>
                                      </p:cBhvr>
                                      <p:to>
                                        <p:strVal val="visible"/>
                                      </p:to>
                                    </p:set>
                                    <p:animEffect transition="in" filter="circle(in)">
                                      <p:cBhvr>
                                        <p:cTn id="15" dur="500"/>
                                        <p:tgtEl>
                                          <p:spTgt spid="12800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500"/>
                                  </p:stCondLst>
                                  <p:childTnLst>
                                    <p:set>
                                      <p:cBhvr>
                                        <p:cTn id="19" dur="1" fill="hold">
                                          <p:stCondLst>
                                            <p:cond delay="0"/>
                                          </p:stCondLst>
                                        </p:cTn>
                                        <p:tgtEl>
                                          <p:spTgt spid="128001">
                                            <p:txEl>
                                              <p:pRg st="3" end="3"/>
                                            </p:txEl>
                                          </p:spTgt>
                                        </p:tgtEl>
                                        <p:attrNameLst>
                                          <p:attrName>style.visibility</p:attrName>
                                        </p:attrNameLst>
                                      </p:cBhvr>
                                      <p:to>
                                        <p:strVal val="visible"/>
                                      </p:to>
                                    </p:set>
                                    <p:animEffect transition="in" filter="circle(in)">
                                      <p:cBhvr>
                                        <p:cTn id="20" dur="500"/>
                                        <p:tgtEl>
                                          <p:spTgt spid="128001">
                                            <p:txEl>
                                              <p:pRg st="3" end="3"/>
                                            </p:txEl>
                                          </p:spTgt>
                                        </p:tgtEl>
                                      </p:cBhvr>
                                    </p:animEffect>
                                  </p:childTnLst>
                                </p:cTn>
                              </p:par>
                              <p:par>
                                <p:cTn id="21" presetID="6" presetClass="entr" presetSubtype="16" fill="hold" grpId="0" nodeType="withEffect">
                                  <p:stCondLst>
                                    <p:cond delay="500"/>
                                  </p:stCondLst>
                                  <p:childTnLst>
                                    <p:set>
                                      <p:cBhvr>
                                        <p:cTn id="22" dur="1" fill="hold">
                                          <p:stCondLst>
                                            <p:cond delay="0"/>
                                          </p:stCondLst>
                                        </p:cTn>
                                        <p:tgtEl>
                                          <p:spTgt spid="128001">
                                            <p:txEl>
                                              <p:pRg st="4" end="4"/>
                                            </p:txEl>
                                          </p:spTgt>
                                        </p:tgtEl>
                                        <p:attrNameLst>
                                          <p:attrName>style.visibility</p:attrName>
                                        </p:attrNameLst>
                                      </p:cBhvr>
                                      <p:to>
                                        <p:strVal val="visible"/>
                                      </p:to>
                                    </p:set>
                                    <p:animEffect transition="in" filter="circle(in)">
                                      <p:cBhvr>
                                        <p:cTn id="23" dur="500"/>
                                        <p:tgtEl>
                                          <p:spTgt spid="12800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51770" y="1797052"/>
            <a:ext cx="10502030" cy="4365754"/>
          </a:xfrm>
        </p:spPr>
        <p:txBody>
          <a:bodyPr>
            <a:normAutofit/>
          </a:bodyPr>
          <a:lstStyle/>
          <a:p>
            <a:pPr>
              <a:lnSpc>
                <a:spcPct val="80000"/>
              </a:lnSpc>
              <a:buClr>
                <a:schemeClr val="tx2"/>
              </a:buClr>
              <a:buFont typeface="Wingdings" pitchFamily="2" charset="2"/>
              <a:buChar char="q"/>
            </a:pPr>
            <a:r>
              <a:rPr lang="en-GB" altLang="x-none" sz="3200" dirty="0"/>
              <a:t>Political will (Loans at least for TET for now)</a:t>
            </a:r>
          </a:p>
          <a:p>
            <a:pPr>
              <a:lnSpc>
                <a:spcPct val="80000"/>
              </a:lnSpc>
              <a:buClr>
                <a:schemeClr val="tx2"/>
              </a:buClr>
              <a:buFont typeface="Wingdings" pitchFamily="2" charset="2"/>
              <a:buChar char="q"/>
            </a:pPr>
            <a:r>
              <a:rPr lang="en-GB" altLang="x-none" sz="3200" dirty="0"/>
              <a:t>Establishment of NACTVET zone offices headed by Managers</a:t>
            </a:r>
          </a:p>
          <a:p>
            <a:pPr>
              <a:lnSpc>
                <a:spcPct val="80000"/>
              </a:lnSpc>
              <a:buClr>
                <a:schemeClr val="tx2"/>
              </a:buClr>
              <a:buFont typeface="Wingdings" pitchFamily="2" charset="2"/>
              <a:buChar char="q"/>
            </a:pPr>
            <a:r>
              <a:rPr lang="en-GB" altLang="x-none" sz="3200" dirty="0"/>
              <a:t>Re-registration of VET centres hence subjecting them into NACVET academic quality standards (accreditation)</a:t>
            </a:r>
          </a:p>
          <a:p>
            <a:pPr>
              <a:lnSpc>
                <a:spcPct val="80000"/>
              </a:lnSpc>
              <a:buClr>
                <a:schemeClr val="tx2"/>
              </a:buClr>
              <a:buFont typeface="Wingdings" pitchFamily="2" charset="2"/>
              <a:buChar char="q"/>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19</a:t>
            </a:fld>
            <a:endParaRPr lang="en-GB" altLang="x-none">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655634"/>
            <a:ext cx="6508027" cy="818067"/>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latin typeface="Times New Roman" panose="02020603050405020304" pitchFamily="18" charset="0"/>
                <a:cs typeface="Times New Roman" panose="02020603050405020304" pitchFamily="18" charset="0"/>
              </a:rPr>
              <a:t>Overcoming Challenges</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081275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500"/>
                                  </p:stCondLst>
                                  <p:childTnLst>
                                    <p:set>
                                      <p:cBhvr>
                                        <p:cTn id="6" dur="1" fill="hold">
                                          <p:stCondLst>
                                            <p:cond delay="0"/>
                                          </p:stCondLst>
                                        </p:cTn>
                                        <p:tgtEl>
                                          <p:spTgt spid="128001">
                                            <p:txEl>
                                              <p:pRg st="0" end="0"/>
                                            </p:txEl>
                                          </p:spTgt>
                                        </p:tgtEl>
                                        <p:attrNameLst>
                                          <p:attrName>style.visibility</p:attrName>
                                        </p:attrNameLst>
                                      </p:cBhvr>
                                      <p:to>
                                        <p:strVal val="visible"/>
                                      </p:to>
                                    </p:set>
                                    <p:animEffect transition="in" filter="circle(in)">
                                      <p:cBhvr>
                                        <p:cTn id="7" dur="500"/>
                                        <p:tgtEl>
                                          <p:spTgt spid="128001">
                                            <p:txEl>
                                              <p:pRg st="0" end="0"/>
                                            </p:txEl>
                                          </p:spTgt>
                                        </p:tgtEl>
                                      </p:cBhvr>
                                    </p:animEffect>
                                  </p:childTnLst>
                                </p:cTn>
                              </p:par>
                            </p:childTnLst>
                          </p:cTn>
                        </p:par>
                        <p:par>
                          <p:cTn id="8" fill="hold">
                            <p:stCondLst>
                              <p:cond delay="1000"/>
                            </p:stCondLst>
                            <p:childTnLst>
                              <p:par>
                                <p:cTn id="9" presetID="6" presetClass="entr" presetSubtype="16" fill="hold" grpId="0" nodeType="afterEffect">
                                  <p:stCondLst>
                                    <p:cond delay="500"/>
                                  </p:stCondLst>
                                  <p:childTnLst>
                                    <p:set>
                                      <p:cBhvr>
                                        <p:cTn id="10" dur="1" fill="hold">
                                          <p:stCondLst>
                                            <p:cond delay="0"/>
                                          </p:stCondLst>
                                        </p:cTn>
                                        <p:tgtEl>
                                          <p:spTgt spid="128001">
                                            <p:txEl>
                                              <p:pRg st="1" end="1"/>
                                            </p:txEl>
                                          </p:spTgt>
                                        </p:tgtEl>
                                        <p:attrNameLst>
                                          <p:attrName>style.visibility</p:attrName>
                                        </p:attrNameLst>
                                      </p:cBhvr>
                                      <p:to>
                                        <p:strVal val="visible"/>
                                      </p:to>
                                    </p:set>
                                    <p:animEffect transition="in" filter="circle(in)">
                                      <p:cBhvr>
                                        <p:cTn id="11" dur="500"/>
                                        <p:tgtEl>
                                          <p:spTgt spid="128001">
                                            <p:txEl>
                                              <p:pRg st="1" end="1"/>
                                            </p:txEl>
                                          </p:spTgt>
                                        </p:tgtEl>
                                      </p:cBhvr>
                                    </p:animEffect>
                                  </p:childTnLst>
                                </p:cTn>
                              </p:par>
                            </p:childTnLst>
                          </p:cTn>
                        </p:par>
                        <p:par>
                          <p:cTn id="12" fill="hold">
                            <p:stCondLst>
                              <p:cond delay="2000"/>
                            </p:stCondLst>
                            <p:childTnLst>
                              <p:par>
                                <p:cTn id="13" presetID="6" presetClass="entr" presetSubtype="16" fill="hold" grpId="0" nodeType="afterEffect">
                                  <p:stCondLst>
                                    <p:cond delay="500"/>
                                  </p:stCondLst>
                                  <p:childTnLst>
                                    <p:set>
                                      <p:cBhvr>
                                        <p:cTn id="14" dur="1" fill="hold">
                                          <p:stCondLst>
                                            <p:cond delay="0"/>
                                          </p:stCondLst>
                                        </p:cTn>
                                        <p:tgtEl>
                                          <p:spTgt spid="128001">
                                            <p:txEl>
                                              <p:pRg st="2" end="2"/>
                                            </p:txEl>
                                          </p:spTgt>
                                        </p:tgtEl>
                                        <p:attrNameLst>
                                          <p:attrName>style.visibility</p:attrName>
                                        </p:attrNameLst>
                                      </p:cBhvr>
                                      <p:to>
                                        <p:strVal val="visible"/>
                                      </p:to>
                                    </p:set>
                                    <p:animEffect transition="in" filter="circle(in)">
                                      <p:cBhvr>
                                        <p:cTn id="15" dur="500"/>
                                        <p:tgtEl>
                                          <p:spTgt spid="1280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CC9D3-3C58-E0AA-1970-63E5BFAAA26E}"/>
              </a:ext>
            </a:extLst>
          </p:cNvPr>
          <p:cNvSpPr>
            <a:spLocks noGrp="1"/>
          </p:cNvSpPr>
          <p:nvPr>
            <p:ph type="title"/>
          </p:nvPr>
        </p:nvSpPr>
        <p:spPr/>
        <p:txBody>
          <a:bodyPr/>
          <a:lstStyle/>
          <a:p>
            <a:r>
              <a:rPr lang="en-TZ" dirty="0">
                <a:latin typeface="Bernard MT Condensed" panose="02050806060905020404" pitchFamily="18" charset="77"/>
              </a:rPr>
              <a:t>Theme of the 2024 AGM</a:t>
            </a:r>
          </a:p>
        </p:txBody>
      </p:sp>
      <p:sp>
        <p:nvSpPr>
          <p:cNvPr id="3" name="Content Placeholder 2">
            <a:extLst>
              <a:ext uri="{FF2B5EF4-FFF2-40B4-BE49-F238E27FC236}">
                <a16:creationId xmlns:a16="http://schemas.microsoft.com/office/drawing/2014/main" id="{66DA8699-BD0E-3DB7-3459-402D5D16FAD9}"/>
              </a:ext>
            </a:extLst>
          </p:cNvPr>
          <p:cNvSpPr>
            <a:spLocks noGrp="1"/>
          </p:cNvSpPr>
          <p:nvPr>
            <p:ph idx="1"/>
          </p:nvPr>
        </p:nvSpPr>
        <p:spPr>
          <a:xfrm>
            <a:off x="924697" y="2937733"/>
            <a:ext cx="9596718" cy="2108701"/>
          </a:xfrm>
        </p:spPr>
        <p:txBody>
          <a:bodyPr/>
          <a:lstStyle/>
          <a:p>
            <a:pPr marL="0" indent="0" algn="ctr">
              <a:buNone/>
            </a:pPr>
            <a:r>
              <a:rPr lang="en-TZ" dirty="0">
                <a:latin typeface="Bernard MT Condensed" panose="02050806060905020404" pitchFamily="18" charset="77"/>
              </a:rPr>
              <a:t>Enhancing Capacity of Church Education Facilities in Implementing Ongoing Education Transformation in Tanzania</a:t>
            </a:r>
          </a:p>
        </p:txBody>
      </p:sp>
    </p:spTree>
    <p:extLst>
      <p:ext uri="{BB962C8B-B14F-4D97-AF65-F5344CB8AC3E}">
        <p14:creationId xmlns:p14="http://schemas.microsoft.com/office/powerpoint/2010/main" val="3931482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51770" y="1797052"/>
            <a:ext cx="10502030" cy="4365754"/>
          </a:xfrm>
        </p:spPr>
        <p:txBody>
          <a:bodyPr>
            <a:normAutofit/>
          </a:bodyPr>
          <a:lstStyle/>
          <a:p>
            <a:pPr algn="ctr">
              <a:lnSpc>
                <a:spcPct val="80000"/>
              </a:lnSpc>
              <a:buClr>
                <a:schemeClr val="tx2"/>
              </a:buClr>
              <a:buFont typeface="Wingdings" pitchFamily="2" charset="2"/>
              <a:buChar char="q"/>
            </a:pPr>
            <a:r>
              <a:rPr lang="en-GB" altLang="en-US" sz="3600" dirty="0"/>
              <a:t>Faith Based Organisations particularly under the CSSC have been in the forefront in education provision in general and VET in particular</a:t>
            </a:r>
          </a:p>
          <a:p>
            <a:pPr marL="0" indent="0" algn="ctr">
              <a:lnSpc>
                <a:spcPct val="80000"/>
              </a:lnSpc>
              <a:buClr>
                <a:schemeClr val="tx2"/>
              </a:buClr>
              <a:buNone/>
            </a:pPr>
            <a:r>
              <a:rPr lang="en-GB" altLang="en-US" sz="3600" dirty="0"/>
              <a:t> </a:t>
            </a:r>
          </a:p>
          <a:p>
            <a:pPr algn="ctr">
              <a:lnSpc>
                <a:spcPct val="80000"/>
              </a:lnSpc>
              <a:buClr>
                <a:schemeClr val="tx2"/>
              </a:buClr>
              <a:buFont typeface="Wingdings" pitchFamily="2" charset="2"/>
              <a:buChar char="q"/>
            </a:pPr>
            <a:r>
              <a:rPr lang="en-GB" altLang="en-US" sz="3600" dirty="0"/>
              <a:t>The Government calls for CSSC to continues with its role in service provision the government on the other hand will work hand in hand with CSSC and individual VET centres as the case may be</a:t>
            </a:r>
          </a:p>
          <a:p>
            <a:pPr>
              <a:lnSpc>
                <a:spcPct val="80000"/>
              </a:lnSpc>
              <a:buClr>
                <a:schemeClr val="tx2"/>
              </a:buClr>
              <a:buFont typeface="Wingdings" pitchFamily="2" charset="2"/>
              <a:buChar char="q"/>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20</a:t>
            </a:fld>
            <a:endParaRPr lang="en-GB" altLang="x-none">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655634"/>
            <a:ext cx="6508027" cy="818067"/>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latin typeface="Times New Roman" panose="02020603050405020304" pitchFamily="18" charset="0"/>
                <a:cs typeface="Times New Roman" panose="02020603050405020304" pitchFamily="18" charset="0"/>
              </a:rPr>
              <a:t>Conclusion</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76461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500"/>
                                  </p:stCondLst>
                                  <p:childTnLst>
                                    <p:set>
                                      <p:cBhvr>
                                        <p:cTn id="6" dur="1" fill="hold">
                                          <p:stCondLst>
                                            <p:cond delay="0"/>
                                          </p:stCondLst>
                                        </p:cTn>
                                        <p:tgtEl>
                                          <p:spTgt spid="128001">
                                            <p:txEl>
                                              <p:pRg st="0" end="0"/>
                                            </p:txEl>
                                          </p:spTgt>
                                        </p:tgtEl>
                                        <p:attrNameLst>
                                          <p:attrName>style.visibility</p:attrName>
                                        </p:attrNameLst>
                                      </p:cBhvr>
                                      <p:to>
                                        <p:strVal val="visible"/>
                                      </p:to>
                                    </p:set>
                                    <p:animEffect transition="in" filter="circle(in)">
                                      <p:cBhvr>
                                        <p:cTn id="7" dur="500"/>
                                        <p:tgtEl>
                                          <p:spTgt spid="128001">
                                            <p:txEl>
                                              <p:pRg st="0" end="0"/>
                                            </p:txEl>
                                          </p:spTgt>
                                        </p:tgtEl>
                                      </p:cBhvr>
                                    </p:animEffect>
                                  </p:childTnLst>
                                </p:cTn>
                              </p:par>
                            </p:childTnLst>
                          </p:cTn>
                        </p:par>
                        <p:par>
                          <p:cTn id="8" fill="hold">
                            <p:stCondLst>
                              <p:cond delay="1000"/>
                            </p:stCondLst>
                            <p:childTnLst>
                              <p:par>
                                <p:cTn id="9" presetID="6" presetClass="entr" presetSubtype="16" fill="hold" grpId="0" nodeType="afterEffect">
                                  <p:stCondLst>
                                    <p:cond delay="500"/>
                                  </p:stCondLst>
                                  <p:childTnLst>
                                    <p:set>
                                      <p:cBhvr>
                                        <p:cTn id="10" dur="1" fill="hold">
                                          <p:stCondLst>
                                            <p:cond delay="0"/>
                                          </p:stCondLst>
                                        </p:cTn>
                                        <p:tgtEl>
                                          <p:spTgt spid="128001">
                                            <p:txEl>
                                              <p:pRg st="1" end="1"/>
                                            </p:txEl>
                                          </p:spTgt>
                                        </p:tgtEl>
                                        <p:attrNameLst>
                                          <p:attrName>style.visibility</p:attrName>
                                        </p:attrNameLst>
                                      </p:cBhvr>
                                      <p:to>
                                        <p:strVal val="visible"/>
                                      </p:to>
                                    </p:set>
                                    <p:animEffect transition="in" filter="circle(in)">
                                      <p:cBhvr>
                                        <p:cTn id="11" dur="500"/>
                                        <p:tgtEl>
                                          <p:spTgt spid="128001">
                                            <p:txEl>
                                              <p:pRg st="1" end="1"/>
                                            </p:txEl>
                                          </p:spTgt>
                                        </p:tgtEl>
                                      </p:cBhvr>
                                    </p:animEffect>
                                  </p:childTnLst>
                                </p:cTn>
                              </p:par>
                            </p:childTnLst>
                          </p:cTn>
                        </p:par>
                        <p:par>
                          <p:cTn id="12" fill="hold">
                            <p:stCondLst>
                              <p:cond delay="2000"/>
                            </p:stCondLst>
                            <p:childTnLst>
                              <p:par>
                                <p:cTn id="13" presetID="6" presetClass="entr" presetSubtype="16" fill="hold" grpId="0" nodeType="afterEffect">
                                  <p:stCondLst>
                                    <p:cond delay="500"/>
                                  </p:stCondLst>
                                  <p:childTnLst>
                                    <p:set>
                                      <p:cBhvr>
                                        <p:cTn id="14" dur="1" fill="hold">
                                          <p:stCondLst>
                                            <p:cond delay="0"/>
                                          </p:stCondLst>
                                        </p:cTn>
                                        <p:tgtEl>
                                          <p:spTgt spid="128001">
                                            <p:txEl>
                                              <p:pRg st="2" end="2"/>
                                            </p:txEl>
                                          </p:spTgt>
                                        </p:tgtEl>
                                        <p:attrNameLst>
                                          <p:attrName>style.visibility</p:attrName>
                                        </p:attrNameLst>
                                      </p:cBhvr>
                                      <p:to>
                                        <p:strVal val="visible"/>
                                      </p:to>
                                    </p:set>
                                    <p:animEffect transition="in" filter="circle(in)">
                                      <p:cBhvr>
                                        <p:cTn id="15" dur="500"/>
                                        <p:tgtEl>
                                          <p:spTgt spid="1280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F1A41-C1E9-B1B8-25D3-803DD98841FB}"/>
              </a:ext>
            </a:extLst>
          </p:cNvPr>
          <p:cNvSpPr>
            <a:spLocks noGrp="1"/>
          </p:cNvSpPr>
          <p:nvPr>
            <p:ph type="title"/>
          </p:nvPr>
        </p:nvSpPr>
        <p:spPr/>
        <p:txBody>
          <a:bodyPr>
            <a:normAutofit/>
          </a:bodyPr>
          <a:lstStyle/>
          <a:p>
            <a:pPr algn="ctr"/>
            <a:r>
              <a:rPr lang="en-GB" sz="8000" b="1" dirty="0"/>
              <a:t>Q&amp;A</a:t>
            </a:r>
            <a:endParaRPr lang="en-GB" sz="8000" dirty="0"/>
          </a:p>
        </p:txBody>
      </p:sp>
      <p:pic>
        <p:nvPicPr>
          <p:cNvPr id="5" name="Picture 2" descr="Thank You Images - Free Download on Freepik">
            <a:extLst>
              <a:ext uri="{FF2B5EF4-FFF2-40B4-BE49-F238E27FC236}">
                <a16:creationId xmlns:a16="http://schemas.microsoft.com/office/drawing/2014/main" id="{B584B147-BB96-829A-7B4A-734258273B5F}"/>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10623" r="10623"/>
          <a:stretch>
            <a:fillRect/>
          </a:stretch>
        </p:blipFill>
        <p:spPr bwMode="auto">
          <a:xfrm>
            <a:off x="1835077" y="663868"/>
            <a:ext cx="6172200" cy="487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783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path" presetSubtype="0" accel="50000" decel="50000" fill="hold" nodeType="afterEffect">
                                  <p:stCondLst>
                                    <p:cond delay="750"/>
                                  </p:stCondLst>
                                  <p:childTnLst>
                                    <p:animMotion origin="layout" path="M 4.16667E-6 -3.33333E-6 L 0.06705 0.04005 C 0.08099 0.04908 0.10195 0.05394 0.12395 0.05394 C 0.14895 0.05394 0.16901 0.04908 0.18294 0.04005 L 0.25 -3.33333E-6 " pathEditMode="relative" rAng="0" ptsTypes="AAAAA">
                                      <p:cBhvr>
                                        <p:cTn id="6" dur="2000" fill="hold"/>
                                        <p:tgtEl>
                                          <p:spTgt spid="5"/>
                                        </p:tgtEl>
                                        <p:attrNameLst>
                                          <p:attrName>ppt_x</p:attrName>
                                          <p:attrName>ppt_y</p:attrName>
                                        </p:attrNameLst>
                                      </p:cBhvr>
                                      <p:rCtr x="12500"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1139868" y="1797051"/>
            <a:ext cx="9419573" cy="4924425"/>
          </a:xfrm>
        </p:spPr>
        <p:txBody>
          <a:bodyPr>
            <a:normAutofit fontScale="92500" lnSpcReduction="10000"/>
          </a:bodyPr>
          <a:lstStyle/>
          <a:p>
            <a:pPr>
              <a:buFont typeface="Wingdings" pitchFamily="2" charset="2"/>
              <a:buChar char="q"/>
            </a:pPr>
            <a:endParaRPr lang="en-US" altLang="x-none" sz="3200" dirty="0"/>
          </a:p>
          <a:p>
            <a:pPr>
              <a:buFont typeface="Wingdings" pitchFamily="2" charset="2"/>
              <a:buChar char="q"/>
            </a:pPr>
            <a:r>
              <a:rPr lang="en-US" altLang="x-none" sz="3200" dirty="0"/>
              <a:t>Introduction</a:t>
            </a:r>
          </a:p>
          <a:p>
            <a:pPr>
              <a:buFont typeface="Wingdings" pitchFamily="2" charset="2"/>
              <a:buChar char="q"/>
            </a:pPr>
            <a:r>
              <a:rPr lang="en-US" altLang="x-none" sz="3200" dirty="0"/>
              <a:t>Structure of VET in Tanzania</a:t>
            </a:r>
          </a:p>
          <a:p>
            <a:pPr>
              <a:buFont typeface="Wingdings" pitchFamily="2" charset="2"/>
              <a:buChar char="q"/>
            </a:pPr>
            <a:r>
              <a:rPr lang="en-US" altLang="x-none" sz="3200" dirty="0"/>
              <a:t>NACTVET core functions</a:t>
            </a:r>
          </a:p>
          <a:p>
            <a:pPr>
              <a:buFont typeface="Wingdings" pitchFamily="2" charset="2"/>
              <a:buChar char="q"/>
            </a:pPr>
            <a:r>
              <a:rPr lang="en-US" altLang="x-none" sz="3200" dirty="0"/>
              <a:t>VET in the Sixth Regime</a:t>
            </a:r>
          </a:p>
          <a:p>
            <a:pPr>
              <a:buFont typeface="Wingdings" pitchFamily="2" charset="2"/>
              <a:buChar char="q"/>
            </a:pPr>
            <a:r>
              <a:rPr lang="en-US" altLang="x-none" sz="3200" dirty="0"/>
              <a:t>VET as employment creation </a:t>
            </a:r>
          </a:p>
          <a:p>
            <a:pPr>
              <a:buFont typeface="Wingdings" pitchFamily="2" charset="2"/>
              <a:buChar char="q"/>
            </a:pPr>
            <a:r>
              <a:rPr lang="en-US" altLang="x-none" sz="3200" dirty="0"/>
              <a:t>VET implementers</a:t>
            </a:r>
          </a:p>
          <a:p>
            <a:pPr>
              <a:buFont typeface="Wingdings" pitchFamily="2" charset="2"/>
              <a:buChar char="q"/>
            </a:pPr>
            <a:r>
              <a:rPr lang="en-US" altLang="x-none" sz="3200" dirty="0"/>
              <a:t>Challenges of VET in Tanzania</a:t>
            </a:r>
          </a:p>
          <a:p>
            <a:pPr>
              <a:buFont typeface="Wingdings" pitchFamily="2" charset="2"/>
              <a:buChar char="q"/>
            </a:pPr>
            <a:r>
              <a:rPr lang="en-US" altLang="x-none" sz="3200" dirty="0"/>
              <a:t>Overcoming challenges</a:t>
            </a:r>
          </a:p>
          <a:p>
            <a:pPr>
              <a:buFont typeface="Wingdings" pitchFamily="2" charset="2"/>
              <a:buChar char="q"/>
            </a:pPr>
            <a:r>
              <a:rPr lang="en-US" altLang="x-none" sz="3200" dirty="0"/>
              <a:t>Conclusion</a:t>
            </a:r>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3</a:t>
            </a:fld>
            <a:endParaRPr lang="en-GB" altLang="x-none">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895350"/>
            <a:ext cx="7083425" cy="706438"/>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latin typeface="Bernard MT Condensed" panose="02050806060905020404" pitchFamily="18" charset="77"/>
                <a:cs typeface="Times New Roman" panose="02020603050405020304" pitchFamily="18" charset="0"/>
              </a:rPr>
              <a:t>Presentation Outline</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2" name="Straight Connector 1">
            <a:extLst>
              <a:ext uri="{FF2B5EF4-FFF2-40B4-BE49-F238E27FC236}">
                <a16:creationId xmlns:a16="http://schemas.microsoft.com/office/drawing/2014/main" id="{4D34C596-D9EF-F2FD-AC48-706A8620D87B}"/>
              </a:ext>
            </a:extLst>
          </p:cNvPr>
          <p:cNvCxnSpPr>
            <a:cxnSpLocks/>
          </p:cNvCxnSpPr>
          <p:nvPr/>
        </p:nvCxnSpPr>
        <p:spPr>
          <a:xfrm>
            <a:off x="3219451" y="1754188"/>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34723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499"/>
                                          </p:stCondLst>
                                        </p:cTn>
                                        <p:tgtEl>
                                          <p:spTgt spid="128001">
                                            <p:txEl>
                                              <p:pRg st="1" end="1"/>
                                            </p:txEl>
                                          </p:spTgt>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500"/>
                                  </p:stCondLst>
                                  <p:childTnLst>
                                    <p:set>
                                      <p:cBhvr>
                                        <p:cTn id="9" dur="1" fill="hold">
                                          <p:stCondLst>
                                            <p:cond delay="499"/>
                                          </p:stCondLst>
                                        </p:cTn>
                                        <p:tgtEl>
                                          <p:spTgt spid="128001">
                                            <p:txEl>
                                              <p:pRg st="2" end="2"/>
                                            </p:txEl>
                                          </p:spTgt>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500"/>
                                  </p:stCondLst>
                                  <p:childTnLst>
                                    <p:set>
                                      <p:cBhvr>
                                        <p:cTn id="12" dur="1" fill="hold">
                                          <p:stCondLst>
                                            <p:cond delay="499"/>
                                          </p:stCondLst>
                                        </p:cTn>
                                        <p:tgtEl>
                                          <p:spTgt spid="128001">
                                            <p:txEl>
                                              <p:pRg st="3" end="3"/>
                                            </p:txEl>
                                          </p:spTgt>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500"/>
                                  </p:stCondLst>
                                  <p:childTnLst>
                                    <p:set>
                                      <p:cBhvr>
                                        <p:cTn id="15" dur="1" fill="hold">
                                          <p:stCondLst>
                                            <p:cond delay="499"/>
                                          </p:stCondLst>
                                        </p:cTn>
                                        <p:tgtEl>
                                          <p:spTgt spid="128001">
                                            <p:txEl>
                                              <p:pRg st="4" end="4"/>
                                            </p:txEl>
                                          </p:spTgt>
                                        </p:tgtEl>
                                        <p:attrNameLst>
                                          <p:attrName>style.visibility</p:attrName>
                                        </p:attrNameLst>
                                      </p:cBhvr>
                                      <p:to>
                                        <p:strVal val="visible"/>
                                      </p:to>
                                    </p:set>
                                  </p:childTnLst>
                                </p:cTn>
                              </p:par>
                            </p:childTnLst>
                          </p:cTn>
                        </p:par>
                        <p:par>
                          <p:cTn id="16" fill="hold">
                            <p:stCondLst>
                              <p:cond delay="4000"/>
                            </p:stCondLst>
                            <p:childTnLst>
                              <p:par>
                                <p:cTn id="17" presetID="1" presetClass="entr" presetSubtype="0" fill="hold" grpId="0" nodeType="afterEffect">
                                  <p:stCondLst>
                                    <p:cond delay="500"/>
                                  </p:stCondLst>
                                  <p:childTnLst>
                                    <p:set>
                                      <p:cBhvr>
                                        <p:cTn id="18" dur="1" fill="hold">
                                          <p:stCondLst>
                                            <p:cond delay="499"/>
                                          </p:stCondLst>
                                        </p:cTn>
                                        <p:tgtEl>
                                          <p:spTgt spid="128001">
                                            <p:txEl>
                                              <p:pRg st="5" end="5"/>
                                            </p:txEl>
                                          </p:spTgt>
                                        </p:tgtEl>
                                        <p:attrNameLst>
                                          <p:attrName>style.visibility</p:attrName>
                                        </p:attrNameLst>
                                      </p:cBhvr>
                                      <p:to>
                                        <p:strVal val="visible"/>
                                      </p:to>
                                    </p:set>
                                  </p:childTnLst>
                                </p:cTn>
                              </p:par>
                            </p:childTnLst>
                          </p:cTn>
                        </p:par>
                        <p:par>
                          <p:cTn id="19" fill="hold">
                            <p:stCondLst>
                              <p:cond delay="5000"/>
                            </p:stCondLst>
                            <p:childTnLst>
                              <p:par>
                                <p:cTn id="20" presetID="1" presetClass="entr" presetSubtype="0" fill="hold" grpId="0" nodeType="afterEffect">
                                  <p:stCondLst>
                                    <p:cond delay="500"/>
                                  </p:stCondLst>
                                  <p:childTnLst>
                                    <p:set>
                                      <p:cBhvr>
                                        <p:cTn id="21" dur="1" fill="hold">
                                          <p:stCondLst>
                                            <p:cond delay="499"/>
                                          </p:stCondLst>
                                        </p:cTn>
                                        <p:tgtEl>
                                          <p:spTgt spid="128001">
                                            <p:txEl>
                                              <p:pRg st="6" end="6"/>
                                            </p:txEl>
                                          </p:spTgt>
                                        </p:tgtEl>
                                        <p:attrNameLst>
                                          <p:attrName>style.visibility</p:attrName>
                                        </p:attrNameLst>
                                      </p:cBhvr>
                                      <p:to>
                                        <p:strVal val="visible"/>
                                      </p:to>
                                    </p:set>
                                  </p:childTnLst>
                                </p:cTn>
                              </p:par>
                            </p:childTnLst>
                          </p:cTn>
                        </p:par>
                        <p:par>
                          <p:cTn id="22" fill="hold">
                            <p:stCondLst>
                              <p:cond delay="6000"/>
                            </p:stCondLst>
                            <p:childTnLst>
                              <p:par>
                                <p:cTn id="23" presetID="1" presetClass="entr" presetSubtype="0" fill="hold" grpId="0" nodeType="afterEffect">
                                  <p:stCondLst>
                                    <p:cond delay="500"/>
                                  </p:stCondLst>
                                  <p:childTnLst>
                                    <p:set>
                                      <p:cBhvr>
                                        <p:cTn id="24" dur="1" fill="hold">
                                          <p:stCondLst>
                                            <p:cond delay="499"/>
                                          </p:stCondLst>
                                        </p:cTn>
                                        <p:tgtEl>
                                          <p:spTgt spid="128001">
                                            <p:txEl>
                                              <p:pRg st="7" end="7"/>
                                            </p:txEl>
                                          </p:spTgt>
                                        </p:tgtEl>
                                        <p:attrNameLst>
                                          <p:attrName>style.visibility</p:attrName>
                                        </p:attrNameLst>
                                      </p:cBhvr>
                                      <p:to>
                                        <p:strVal val="visible"/>
                                      </p:to>
                                    </p:set>
                                  </p:childTnLst>
                                </p:cTn>
                              </p:par>
                            </p:childTnLst>
                          </p:cTn>
                        </p:par>
                        <p:par>
                          <p:cTn id="25" fill="hold">
                            <p:stCondLst>
                              <p:cond delay="7000"/>
                            </p:stCondLst>
                            <p:childTnLst>
                              <p:par>
                                <p:cTn id="26" presetID="1" presetClass="entr" presetSubtype="0" fill="hold" grpId="0" nodeType="afterEffect">
                                  <p:stCondLst>
                                    <p:cond delay="500"/>
                                  </p:stCondLst>
                                  <p:childTnLst>
                                    <p:set>
                                      <p:cBhvr>
                                        <p:cTn id="27" dur="1" fill="hold">
                                          <p:stCondLst>
                                            <p:cond delay="499"/>
                                          </p:stCondLst>
                                        </p:cTn>
                                        <p:tgtEl>
                                          <p:spTgt spid="128001">
                                            <p:txEl>
                                              <p:pRg st="8" end="8"/>
                                            </p:txEl>
                                          </p:spTgt>
                                        </p:tgtEl>
                                        <p:attrNameLst>
                                          <p:attrName>style.visibility</p:attrName>
                                        </p:attrNameLst>
                                      </p:cBhvr>
                                      <p:to>
                                        <p:strVal val="visible"/>
                                      </p:to>
                                    </p:set>
                                  </p:childTnLst>
                                </p:cTn>
                              </p:par>
                            </p:childTnLst>
                          </p:cTn>
                        </p:par>
                        <p:par>
                          <p:cTn id="28" fill="hold">
                            <p:stCondLst>
                              <p:cond delay="8000"/>
                            </p:stCondLst>
                            <p:childTnLst>
                              <p:par>
                                <p:cTn id="29" presetID="1" presetClass="entr" presetSubtype="0" fill="hold" grpId="0" nodeType="afterEffect">
                                  <p:stCondLst>
                                    <p:cond delay="500"/>
                                  </p:stCondLst>
                                  <p:childTnLst>
                                    <p:set>
                                      <p:cBhvr>
                                        <p:cTn id="30" dur="1" fill="hold">
                                          <p:stCondLst>
                                            <p:cond delay="499"/>
                                          </p:stCondLst>
                                        </p:cTn>
                                        <p:tgtEl>
                                          <p:spTgt spid="128001">
                                            <p:txEl>
                                              <p:pRg st="9" end="9"/>
                                            </p:txEl>
                                          </p:spTgt>
                                        </p:tgtEl>
                                        <p:attrNameLst>
                                          <p:attrName>style.visibility</p:attrName>
                                        </p:attrNameLst>
                                      </p:cBhvr>
                                      <p:to>
                                        <p:strVal val="visible"/>
                                      </p:to>
                                    </p:set>
                                  </p:childTnLst>
                                </p:cTn>
                              </p:par>
                            </p:childTnLst>
                          </p:cTn>
                        </p:par>
                        <p:par>
                          <p:cTn id="31" fill="hold">
                            <p:stCondLst>
                              <p:cond delay="9000"/>
                            </p:stCondLst>
                            <p:childTnLst>
                              <p:par>
                                <p:cTn id="32" presetID="1" presetClass="entr" presetSubtype="0" fill="hold" grpId="1" nodeType="afterEffect">
                                  <p:stCondLst>
                                    <p:cond delay="500"/>
                                  </p:stCondLst>
                                  <p:childTnLst>
                                    <p:set>
                                      <p:cBhvr>
                                        <p:cTn id="33" dur="1" fill="hold">
                                          <p:stCondLst>
                                            <p:cond delay="499"/>
                                          </p:stCondLst>
                                        </p:cTn>
                                        <p:tgtEl>
                                          <p:spTgt spid="128001">
                                            <p:txEl>
                                              <p:pRg st="1" end="1"/>
                                            </p:txEl>
                                          </p:spTgt>
                                        </p:tgtEl>
                                        <p:attrNameLst>
                                          <p:attrName>style.visibility</p:attrName>
                                        </p:attrNameLst>
                                      </p:cBhvr>
                                      <p:to>
                                        <p:strVal val="visible"/>
                                      </p:to>
                                    </p:set>
                                  </p:childTnLst>
                                </p:cTn>
                              </p:par>
                            </p:childTnLst>
                          </p:cTn>
                        </p:par>
                        <p:par>
                          <p:cTn id="34" fill="hold">
                            <p:stCondLst>
                              <p:cond delay="10000"/>
                            </p:stCondLst>
                            <p:childTnLst>
                              <p:par>
                                <p:cTn id="35" presetID="1" presetClass="entr" presetSubtype="0" fill="hold" grpId="1" nodeType="afterEffect">
                                  <p:stCondLst>
                                    <p:cond delay="500"/>
                                  </p:stCondLst>
                                  <p:childTnLst>
                                    <p:set>
                                      <p:cBhvr>
                                        <p:cTn id="36" dur="1" fill="hold">
                                          <p:stCondLst>
                                            <p:cond delay="499"/>
                                          </p:stCondLst>
                                        </p:cTn>
                                        <p:tgtEl>
                                          <p:spTgt spid="128001">
                                            <p:txEl>
                                              <p:pRg st="2" end="2"/>
                                            </p:txEl>
                                          </p:spTgt>
                                        </p:tgtEl>
                                        <p:attrNameLst>
                                          <p:attrName>style.visibility</p:attrName>
                                        </p:attrNameLst>
                                      </p:cBhvr>
                                      <p:to>
                                        <p:strVal val="visible"/>
                                      </p:to>
                                    </p:set>
                                  </p:childTnLst>
                                </p:cTn>
                              </p:par>
                            </p:childTnLst>
                          </p:cTn>
                        </p:par>
                        <p:par>
                          <p:cTn id="37" fill="hold">
                            <p:stCondLst>
                              <p:cond delay="11000"/>
                            </p:stCondLst>
                            <p:childTnLst>
                              <p:par>
                                <p:cTn id="38" presetID="1" presetClass="entr" presetSubtype="0" fill="hold" grpId="1" nodeType="afterEffect">
                                  <p:stCondLst>
                                    <p:cond delay="500"/>
                                  </p:stCondLst>
                                  <p:childTnLst>
                                    <p:set>
                                      <p:cBhvr>
                                        <p:cTn id="39" dur="1" fill="hold">
                                          <p:stCondLst>
                                            <p:cond delay="499"/>
                                          </p:stCondLst>
                                        </p:cTn>
                                        <p:tgtEl>
                                          <p:spTgt spid="128001">
                                            <p:txEl>
                                              <p:pRg st="3" end="3"/>
                                            </p:txEl>
                                          </p:spTgt>
                                        </p:tgtEl>
                                        <p:attrNameLst>
                                          <p:attrName>style.visibility</p:attrName>
                                        </p:attrNameLst>
                                      </p:cBhvr>
                                      <p:to>
                                        <p:strVal val="visible"/>
                                      </p:to>
                                    </p:set>
                                  </p:childTnLst>
                                </p:cTn>
                              </p:par>
                            </p:childTnLst>
                          </p:cTn>
                        </p:par>
                        <p:par>
                          <p:cTn id="40" fill="hold">
                            <p:stCondLst>
                              <p:cond delay="12000"/>
                            </p:stCondLst>
                            <p:childTnLst>
                              <p:par>
                                <p:cTn id="41" presetID="1" presetClass="entr" presetSubtype="0" fill="hold" grpId="1" nodeType="afterEffect">
                                  <p:stCondLst>
                                    <p:cond delay="500"/>
                                  </p:stCondLst>
                                  <p:childTnLst>
                                    <p:set>
                                      <p:cBhvr>
                                        <p:cTn id="42" dur="1" fill="hold">
                                          <p:stCondLst>
                                            <p:cond delay="499"/>
                                          </p:stCondLst>
                                        </p:cTn>
                                        <p:tgtEl>
                                          <p:spTgt spid="128001">
                                            <p:txEl>
                                              <p:pRg st="4" end="4"/>
                                            </p:txEl>
                                          </p:spTgt>
                                        </p:tgtEl>
                                        <p:attrNameLst>
                                          <p:attrName>style.visibility</p:attrName>
                                        </p:attrNameLst>
                                      </p:cBhvr>
                                      <p:to>
                                        <p:strVal val="visible"/>
                                      </p:to>
                                    </p:set>
                                  </p:childTnLst>
                                </p:cTn>
                              </p:par>
                            </p:childTnLst>
                          </p:cTn>
                        </p:par>
                        <p:par>
                          <p:cTn id="43" fill="hold">
                            <p:stCondLst>
                              <p:cond delay="13000"/>
                            </p:stCondLst>
                            <p:childTnLst>
                              <p:par>
                                <p:cTn id="44" presetID="1" presetClass="entr" presetSubtype="0" fill="hold" grpId="1" nodeType="afterEffect">
                                  <p:stCondLst>
                                    <p:cond delay="500"/>
                                  </p:stCondLst>
                                  <p:childTnLst>
                                    <p:set>
                                      <p:cBhvr>
                                        <p:cTn id="45" dur="1" fill="hold">
                                          <p:stCondLst>
                                            <p:cond delay="499"/>
                                          </p:stCondLst>
                                        </p:cTn>
                                        <p:tgtEl>
                                          <p:spTgt spid="128001">
                                            <p:txEl>
                                              <p:pRg st="5" end="5"/>
                                            </p:txEl>
                                          </p:spTgt>
                                        </p:tgtEl>
                                        <p:attrNameLst>
                                          <p:attrName>style.visibility</p:attrName>
                                        </p:attrNameLst>
                                      </p:cBhvr>
                                      <p:to>
                                        <p:strVal val="visible"/>
                                      </p:to>
                                    </p:set>
                                  </p:childTnLst>
                                </p:cTn>
                              </p:par>
                            </p:childTnLst>
                          </p:cTn>
                        </p:par>
                        <p:par>
                          <p:cTn id="46" fill="hold">
                            <p:stCondLst>
                              <p:cond delay="14000"/>
                            </p:stCondLst>
                            <p:childTnLst>
                              <p:par>
                                <p:cTn id="47" presetID="1" presetClass="entr" presetSubtype="0" fill="hold" grpId="1" nodeType="afterEffect">
                                  <p:stCondLst>
                                    <p:cond delay="500"/>
                                  </p:stCondLst>
                                  <p:childTnLst>
                                    <p:set>
                                      <p:cBhvr>
                                        <p:cTn id="48" dur="1" fill="hold">
                                          <p:stCondLst>
                                            <p:cond delay="499"/>
                                          </p:stCondLst>
                                        </p:cTn>
                                        <p:tgtEl>
                                          <p:spTgt spid="128001">
                                            <p:txEl>
                                              <p:pRg st="6" end="6"/>
                                            </p:txEl>
                                          </p:spTgt>
                                        </p:tgtEl>
                                        <p:attrNameLst>
                                          <p:attrName>style.visibility</p:attrName>
                                        </p:attrNameLst>
                                      </p:cBhvr>
                                      <p:to>
                                        <p:strVal val="visible"/>
                                      </p:to>
                                    </p:set>
                                  </p:childTnLst>
                                </p:cTn>
                              </p:par>
                            </p:childTnLst>
                          </p:cTn>
                        </p:par>
                        <p:par>
                          <p:cTn id="49" fill="hold">
                            <p:stCondLst>
                              <p:cond delay="15000"/>
                            </p:stCondLst>
                            <p:childTnLst>
                              <p:par>
                                <p:cTn id="50" presetID="1" presetClass="entr" presetSubtype="0" fill="hold" grpId="1" nodeType="afterEffect">
                                  <p:stCondLst>
                                    <p:cond delay="500"/>
                                  </p:stCondLst>
                                  <p:childTnLst>
                                    <p:set>
                                      <p:cBhvr>
                                        <p:cTn id="51" dur="1" fill="hold">
                                          <p:stCondLst>
                                            <p:cond delay="499"/>
                                          </p:stCondLst>
                                        </p:cTn>
                                        <p:tgtEl>
                                          <p:spTgt spid="128001">
                                            <p:txEl>
                                              <p:pRg st="7" end="7"/>
                                            </p:txEl>
                                          </p:spTgt>
                                        </p:tgtEl>
                                        <p:attrNameLst>
                                          <p:attrName>style.visibility</p:attrName>
                                        </p:attrNameLst>
                                      </p:cBhvr>
                                      <p:to>
                                        <p:strVal val="visible"/>
                                      </p:to>
                                    </p:set>
                                  </p:childTnLst>
                                </p:cTn>
                              </p:par>
                            </p:childTnLst>
                          </p:cTn>
                        </p:par>
                        <p:par>
                          <p:cTn id="52" fill="hold">
                            <p:stCondLst>
                              <p:cond delay="16000"/>
                            </p:stCondLst>
                            <p:childTnLst>
                              <p:par>
                                <p:cTn id="53" presetID="1" presetClass="entr" presetSubtype="0" fill="hold" grpId="1" nodeType="afterEffect">
                                  <p:stCondLst>
                                    <p:cond delay="500"/>
                                  </p:stCondLst>
                                  <p:childTnLst>
                                    <p:set>
                                      <p:cBhvr>
                                        <p:cTn id="54" dur="1" fill="hold">
                                          <p:stCondLst>
                                            <p:cond delay="499"/>
                                          </p:stCondLst>
                                        </p:cTn>
                                        <p:tgtEl>
                                          <p:spTgt spid="128001">
                                            <p:txEl>
                                              <p:pRg st="8" end="8"/>
                                            </p:txEl>
                                          </p:spTgt>
                                        </p:tgtEl>
                                        <p:attrNameLst>
                                          <p:attrName>style.visibility</p:attrName>
                                        </p:attrNameLst>
                                      </p:cBhvr>
                                      <p:to>
                                        <p:strVal val="visible"/>
                                      </p:to>
                                    </p:set>
                                  </p:childTnLst>
                                </p:cTn>
                              </p:par>
                            </p:childTnLst>
                          </p:cTn>
                        </p:par>
                        <p:par>
                          <p:cTn id="55" fill="hold">
                            <p:stCondLst>
                              <p:cond delay="17000"/>
                            </p:stCondLst>
                            <p:childTnLst>
                              <p:par>
                                <p:cTn id="56" presetID="1" presetClass="entr" presetSubtype="0" fill="hold" grpId="1" nodeType="afterEffect">
                                  <p:stCondLst>
                                    <p:cond delay="500"/>
                                  </p:stCondLst>
                                  <p:childTnLst>
                                    <p:set>
                                      <p:cBhvr>
                                        <p:cTn id="57" dur="1" fill="hold">
                                          <p:stCondLst>
                                            <p:cond delay="499"/>
                                          </p:stCondLst>
                                        </p:cTn>
                                        <p:tgtEl>
                                          <p:spTgt spid="12800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P spid="128001" grpId="1"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89348" y="1797052"/>
            <a:ext cx="10308920" cy="4253020"/>
          </a:xfrm>
        </p:spPr>
        <p:txBody>
          <a:bodyPr>
            <a:normAutofit/>
          </a:bodyPr>
          <a:lstStyle/>
          <a:p>
            <a:pPr marL="0" indent="0">
              <a:buNone/>
            </a:pPr>
            <a:r>
              <a:rPr lang="en-US" dirty="0"/>
              <a:t>In the year 2021: </a:t>
            </a:r>
          </a:p>
          <a:p>
            <a:pPr lvl="1">
              <a:buFont typeface="Wingdings" pitchFamily="2" charset="2"/>
              <a:buChar char="q"/>
            </a:pPr>
            <a:r>
              <a:rPr lang="en-US" dirty="0"/>
              <a:t>Minor amendment to the NACTE Act Cap. 129  that  provided the </a:t>
            </a:r>
            <a:r>
              <a:rPr lang="en-US" b="1" dirty="0"/>
              <a:t>legal mandate </a:t>
            </a:r>
            <a:r>
              <a:rPr lang="en-US" dirty="0"/>
              <a:t>in quality assurance for the </a:t>
            </a:r>
            <a:r>
              <a:rPr lang="sw-KE" dirty="0" err="1">
                <a:solidFill>
                  <a:srgbClr val="211F1F"/>
                </a:solidFill>
                <a:ea typeface="Calibri" panose="020F0502020204030204" pitchFamily="34" charset="0"/>
              </a:rPr>
              <a:t>Vocational</a:t>
            </a:r>
            <a:r>
              <a:rPr lang="sw-KE" dirty="0">
                <a:solidFill>
                  <a:srgbClr val="211F1F"/>
                </a:solidFill>
                <a:ea typeface="Calibri" panose="020F0502020204030204" pitchFamily="34" charset="0"/>
              </a:rPr>
              <a:t> Education and Training (</a:t>
            </a:r>
            <a:r>
              <a:rPr lang="en-US" dirty="0"/>
              <a:t>VET)</a:t>
            </a:r>
          </a:p>
          <a:p>
            <a:pPr lvl="1">
              <a:buFont typeface="Wingdings" pitchFamily="2" charset="2"/>
              <a:buChar char="q"/>
            </a:pPr>
            <a:r>
              <a:rPr lang="sw-KE" dirty="0" err="1"/>
              <a:t>Changes</a:t>
            </a:r>
            <a:r>
              <a:rPr lang="sw-KE" dirty="0"/>
              <a:t> </a:t>
            </a:r>
            <a:r>
              <a:rPr lang="sw-KE" dirty="0" err="1"/>
              <a:t>of</a:t>
            </a:r>
            <a:r>
              <a:rPr lang="sw-KE" dirty="0"/>
              <a:t> </a:t>
            </a:r>
            <a:r>
              <a:rPr lang="sw-KE" dirty="0" err="1"/>
              <a:t>the</a:t>
            </a:r>
            <a:r>
              <a:rPr lang="sw-KE" dirty="0"/>
              <a:t> </a:t>
            </a:r>
            <a:r>
              <a:rPr lang="sw-KE" dirty="0" err="1"/>
              <a:t>name</a:t>
            </a:r>
            <a:r>
              <a:rPr lang="sw-KE" dirty="0"/>
              <a:t> </a:t>
            </a:r>
            <a:r>
              <a:rPr lang="sw-KE" dirty="0" err="1"/>
              <a:t>from</a:t>
            </a:r>
            <a:r>
              <a:rPr lang="sw-KE" dirty="0"/>
              <a:t> NACTE  </a:t>
            </a:r>
            <a:r>
              <a:rPr lang="sw-KE" dirty="0" err="1"/>
              <a:t>to</a:t>
            </a:r>
            <a:r>
              <a:rPr lang="sw-KE" dirty="0"/>
              <a:t> </a:t>
            </a:r>
            <a:r>
              <a:rPr lang="sw-KE" b="1" dirty="0"/>
              <a:t>NACTVET</a:t>
            </a:r>
            <a:r>
              <a:rPr lang="sw-KE" dirty="0"/>
              <a:t> (The National Council for Technical and Vocational Education </a:t>
            </a:r>
            <a:r>
              <a:rPr lang="sw-KE" dirty="0" err="1"/>
              <a:t>and</a:t>
            </a:r>
            <a:r>
              <a:rPr lang="sw-KE" dirty="0"/>
              <a:t> Training) </a:t>
            </a:r>
          </a:p>
          <a:p>
            <a:pPr lvl="1">
              <a:buFont typeface="Wingdings" pitchFamily="2" charset="2"/>
              <a:buChar char="q"/>
            </a:pPr>
            <a:r>
              <a:rPr lang="en-US" dirty="0"/>
              <a:t>The NACTVET Act provides a legal framework for the Council to establish an efficient </a:t>
            </a:r>
            <a:r>
              <a:rPr lang="en-US" b="1" dirty="0"/>
              <a:t>National Qualifications System (NQS)</a:t>
            </a:r>
          </a:p>
          <a:p>
            <a:pPr lvl="1">
              <a:buFont typeface="Wingdings" pitchFamily="2" charset="2"/>
              <a:buChar char="q"/>
            </a:pPr>
            <a:r>
              <a:rPr lang="sw-KE" dirty="0"/>
              <a:t>NQS will ensure that </a:t>
            </a:r>
            <a:r>
              <a:rPr lang="sw-KE" b="1" dirty="0"/>
              <a:t>products from TVET </a:t>
            </a:r>
            <a:r>
              <a:rPr lang="sw-KE" dirty="0"/>
              <a:t>institutions are of </a:t>
            </a:r>
            <a:r>
              <a:rPr lang="sw-KE" b="1" dirty="0"/>
              <a:t>high </a:t>
            </a:r>
            <a:r>
              <a:rPr lang="sw-KE" b="1" dirty="0">
                <a:solidFill>
                  <a:srgbClr val="211F1F"/>
                </a:solidFill>
                <a:ea typeface="Calibri" panose="020F0502020204030204" pitchFamily="34" charset="0"/>
              </a:rPr>
              <a:t>quality </a:t>
            </a:r>
            <a:r>
              <a:rPr lang="sw-KE" dirty="0">
                <a:solidFill>
                  <a:srgbClr val="211F1F"/>
                </a:solidFill>
                <a:ea typeface="Calibri" panose="020F0502020204030204" pitchFamily="34" charset="0"/>
              </a:rPr>
              <a:t>and respond to </a:t>
            </a:r>
            <a:r>
              <a:rPr lang="sw-KE" b="1" dirty="0">
                <a:solidFill>
                  <a:srgbClr val="211F1F"/>
                </a:solidFill>
                <a:ea typeface="Calibri" panose="020F0502020204030204" pitchFamily="34" charset="0"/>
              </a:rPr>
              <a:t>changing needs </a:t>
            </a:r>
            <a:r>
              <a:rPr lang="sw-KE" dirty="0">
                <a:solidFill>
                  <a:srgbClr val="211F1F"/>
                </a:solidFill>
                <a:ea typeface="Calibri" panose="020F0502020204030204" pitchFamily="34" charset="0"/>
              </a:rPr>
              <a:t>as well as </a:t>
            </a:r>
            <a:r>
              <a:rPr lang="sw-KE" b="1" dirty="0">
                <a:solidFill>
                  <a:srgbClr val="211F1F"/>
                </a:solidFill>
                <a:ea typeface="Calibri" panose="020F0502020204030204" pitchFamily="34" charset="0"/>
              </a:rPr>
              <a:t>technological innovations</a:t>
            </a:r>
            <a:r>
              <a:rPr lang="sw-KE" dirty="0">
                <a:solidFill>
                  <a:srgbClr val="211F1F"/>
                </a:solidFill>
                <a:ea typeface="Calibri" panose="020F0502020204030204" pitchFamily="34" charset="0"/>
              </a:rPr>
              <a:t> in the world</a:t>
            </a:r>
            <a:endParaRPr lang="en-GB" altLang="en-US" dirty="0"/>
          </a:p>
          <a:p>
            <a:pPr marL="0" indent="0">
              <a:buNone/>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4</a:t>
            </a:fld>
            <a:endParaRPr lang="en-GB" altLang="x-none" dirty="0">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713983"/>
            <a:ext cx="6508027" cy="763696"/>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latin typeface="Bernard MT Condensed" panose="02050806060905020404" pitchFamily="18" charset="77"/>
                <a:cs typeface="Times New Roman" panose="02020603050405020304" pitchFamily="18" charset="0"/>
              </a:rPr>
              <a:t>Introduction</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23706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499"/>
                                          </p:stCondLst>
                                        </p:cTn>
                                        <p:tgtEl>
                                          <p:spTgt spid="128001">
                                            <p:txEl>
                                              <p:pRg st="0" end="0"/>
                                            </p:txEl>
                                          </p:spTgt>
                                        </p:tgtEl>
                                        <p:attrNameLst>
                                          <p:attrName>style.visibility</p:attrName>
                                        </p:attrNameLst>
                                      </p:cBhvr>
                                      <p:to>
                                        <p:strVal val="visible"/>
                                      </p:to>
                                    </p:set>
                                  </p:childTnLst>
                                </p:cTn>
                              </p:par>
                              <p:par>
                                <p:cTn id="7" presetID="1" presetClass="entr" presetSubtype="0" fill="hold" grpId="0" nodeType="withEffect">
                                  <p:stCondLst>
                                    <p:cond delay="500"/>
                                  </p:stCondLst>
                                  <p:childTnLst>
                                    <p:set>
                                      <p:cBhvr>
                                        <p:cTn id="8" dur="1" fill="hold">
                                          <p:stCondLst>
                                            <p:cond delay="499"/>
                                          </p:stCondLst>
                                        </p:cTn>
                                        <p:tgtEl>
                                          <p:spTgt spid="128001">
                                            <p:txEl>
                                              <p:pRg st="1" end="1"/>
                                            </p:txEl>
                                          </p:spTgt>
                                        </p:tgtEl>
                                        <p:attrNameLst>
                                          <p:attrName>style.visibility</p:attrName>
                                        </p:attrNameLst>
                                      </p:cBhvr>
                                      <p:to>
                                        <p:strVal val="visible"/>
                                      </p:to>
                                    </p:set>
                                  </p:childTnLst>
                                </p:cTn>
                              </p:par>
                              <p:par>
                                <p:cTn id="9" presetID="1" presetClass="entr" presetSubtype="0" fill="hold" grpId="0" nodeType="withEffect">
                                  <p:stCondLst>
                                    <p:cond delay="500"/>
                                  </p:stCondLst>
                                  <p:childTnLst>
                                    <p:set>
                                      <p:cBhvr>
                                        <p:cTn id="10" dur="1" fill="hold">
                                          <p:stCondLst>
                                            <p:cond delay="499"/>
                                          </p:stCondLst>
                                        </p:cTn>
                                        <p:tgtEl>
                                          <p:spTgt spid="128001">
                                            <p:txEl>
                                              <p:pRg st="2" end="2"/>
                                            </p:txEl>
                                          </p:spTgt>
                                        </p:tgtEl>
                                        <p:attrNameLst>
                                          <p:attrName>style.visibility</p:attrName>
                                        </p:attrNameLst>
                                      </p:cBhvr>
                                      <p:to>
                                        <p:strVal val="visible"/>
                                      </p:to>
                                    </p:set>
                                  </p:childTnLst>
                                </p:cTn>
                              </p:par>
                              <p:par>
                                <p:cTn id="11" presetID="1" presetClass="entr" presetSubtype="0" fill="hold" grpId="0" nodeType="withEffect">
                                  <p:stCondLst>
                                    <p:cond delay="500"/>
                                  </p:stCondLst>
                                  <p:childTnLst>
                                    <p:set>
                                      <p:cBhvr>
                                        <p:cTn id="12" dur="1" fill="hold">
                                          <p:stCondLst>
                                            <p:cond delay="499"/>
                                          </p:stCondLst>
                                        </p:cTn>
                                        <p:tgtEl>
                                          <p:spTgt spid="128001">
                                            <p:txEl>
                                              <p:pRg st="3" end="3"/>
                                            </p:txEl>
                                          </p:spTgt>
                                        </p:tgtEl>
                                        <p:attrNameLst>
                                          <p:attrName>style.visibility</p:attrName>
                                        </p:attrNameLst>
                                      </p:cBhvr>
                                      <p:to>
                                        <p:strVal val="visible"/>
                                      </p:to>
                                    </p:set>
                                  </p:childTnLst>
                                </p:cTn>
                              </p:par>
                              <p:par>
                                <p:cTn id="13" presetID="1" presetClass="entr" presetSubtype="0" fill="hold" grpId="0" nodeType="withEffect">
                                  <p:stCondLst>
                                    <p:cond delay="500"/>
                                  </p:stCondLst>
                                  <p:childTnLst>
                                    <p:set>
                                      <p:cBhvr>
                                        <p:cTn id="14" dur="1" fill="hold">
                                          <p:stCondLst>
                                            <p:cond delay="499"/>
                                          </p:stCondLst>
                                        </p:cTn>
                                        <p:tgtEl>
                                          <p:spTgt spid="128001">
                                            <p:txEl>
                                              <p:pRg st="4" end="4"/>
                                            </p:txEl>
                                          </p:spTgt>
                                        </p:tgtEl>
                                        <p:attrNameLst>
                                          <p:attrName>style.visibility</p:attrName>
                                        </p:attrNameLst>
                                      </p:cBhvr>
                                      <p:to>
                                        <p:strVal val="visible"/>
                                      </p:to>
                                    </p:set>
                                  </p:childTnLst>
                                </p:cTn>
                              </p:par>
                            </p:childTnLst>
                          </p:cTn>
                        </p:par>
                        <p:par>
                          <p:cTn id="15" fill="hold">
                            <p:stCondLst>
                              <p:cond delay="1000"/>
                            </p:stCondLst>
                            <p:childTnLst>
                              <p:par>
                                <p:cTn id="16" presetID="1" presetClass="entr" presetSubtype="0" fill="hold" grpId="1" nodeType="afterEffect">
                                  <p:stCondLst>
                                    <p:cond delay="500"/>
                                  </p:stCondLst>
                                  <p:childTnLst>
                                    <p:set>
                                      <p:cBhvr>
                                        <p:cTn id="17" dur="1" fill="hold">
                                          <p:stCondLst>
                                            <p:cond delay="499"/>
                                          </p:stCondLst>
                                        </p:cTn>
                                        <p:tgtEl>
                                          <p:spTgt spid="128001">
                                            <p:txEl>
                                              <p:pRg st="0" end="0"/>
                                            </p:txEl>
                                          </p:spTgt>
                                        </p:tgtEl>
                                        <p:attrNameLst>
                                          <p:attrName>style.visibility</p:attrName>
                                        </p:attrNameLst>
                                      </p:cBhvr>
                                      <p:to>
                                        <p:strVal val="visible"/>
                                      </p:to>
                                    </p:set>
                                  </p:childTnLst>
                                </p:cTn>
                              </p:par>
                              <p:par>
                                <p:cTn id="18" presetID="1" presetClass="entr" presetSubtype="0" fill="hold" grpId="1" nodeType="withEffect">
                                  <p:stCondLst>
                                    <p:cond delay="500"/>
                                  </p:stCondLst>
                                  <p:childTnLst>
                                    <p:set>
                                      <p:cBhvr>
                                        <p:cTn id="19" dur="1" fill="hold">
                                          <p:stCondLst>
                                            <p:cond delay="499"/>
                                          </p:stCondLst>
                                        </p:cTn>
                                        <p:tgtEl>
                                          <p:spTgt spid="128001">
                                            <p:txEl>
                                              <p:pRg st="1" end="1"/>
                                            </p:txEl>
                                          </p:spTgt>
                                        </p:tgtEl>
                                        <p:attrNameLst>
                                          <p:attrName>style.visibility</p:attrName>
                                        </p:attrNameLst>
                                      </p:cBhvr>
                                      <p:to>
                                        <p:strVal val="visible"/>
                                      </p:to>
                                    </p:set>
                                  </p:childTnLst>
                                </p:cTn>
                              </p:par>
                              <p:par>
                                <p:cTn id="20" presetID="1" presetClass="entr" presetSubtype="0" fill="hold" grpId="1" nodeType="withEffect">
                                  <p:stCondLst>
                                    <p:cond delay="500"/>
                                  </p:stCondLst>
                                  <p:childTnLst>
                                    <p:set>
                                      <p:cBhvr>
                                        <p:cTn id="21" dur="1" fill="hold">
                                          <p:stCondLst>
                                            <p:cond delay="499"/>
                                          </p:stCondLst>
                                        </p:cTn>
                                        <p:tgtEl>
                                          <p:spTgt spid="128001">
                                            <p:txEl>
                                              <p:pRg st="2" end="2"/>
                                            </p:txEl>
                                          </p:spTgt>
                                        </p:tgtEl>
                                        <p:attrNameLst>
                                          <p:attrName>style.visibility</p:attrName>
                                        </p:attrNameLst>
                                      </p:cBhvr>
                                      <p:to>
                                        <p:strVal val="visible"/>
                                      </p:to>
                                    </p:set>
                                  </p:childTnLst>
                                </p:cTn>
                              </p:par>
                              <p:par>
                                <p:cTn id="22" presetID="1" presetClass="entr" presetSubtype="0" fill="hold" grpId="1" nodeType="withEffect">
                                  <p:stCondLst>
                                    <p:cond delay="500"/>
                                  </p:stCondLst>
                                  <p:childTnLst>
                                    <p:set>
                                      <p:cBhvr>
                                        <p:cTn id="23" dur="1" fill="hold">
                                          <p:stCondLst>
                                            <p:cond delay="499"/>
                                          </p:stCondLst>
                                        </p:cTn>
                                        <p:tgtEl>
                                          <p:spTgt spid="128001">
                                            <p:txEl>
                                              <p:pRg st="3" end="3"/>
                                            </p:txEl>
                                          </p:spTgt>
                                        </p:tgtEl>
                                        <p:attrNameLst>
                                          <p:attrName>style.visibility</p:attrName>
                                        </p:attrNameLst>
                                      </p:cBhvr>
                                      <p:to>
                                        <p:strVal val="visible"/>
                                      </p:to>
                                    </p:set>
                                  </p:childTnLst>
                                </p:cTn>
                              </p:par>
                              <p:par>
                                <p:cTn id="24" presetID="1" presetClass="entr" presetSubtype="0" fill="hold" grpId="1" nodeType="withEffect">
                                  <p:stCondLst>
                                    <p:cond delay="500"/>
                                  </p:stCondLst>
                                  <p:childTnLst>
                                    <p:set>
                                      <p:cBhvr>
                                        <p:cTn id="25" dur="1" fill="hold">
                                          <p:stCondLst>
                                            <p:cond delay="499"/>
                                          </p:stCondLst>
                                        </p:cTn>
                                        <p:tgtEl>
                                          <p:spTgt spid="12800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P spid="128001"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89348" y="1797052"/>
            <a:ext cx="10308920" cy="4253020"/>
          </a:xfrm>
        </p:spPr>
        <p:txBody>
          <a:bodyPr>
            <a:normAutofit/>
          </a:bodyPr>
          <a:lstStyle/>
          <a:p>
            <a:pPr>
              <a:buFont typeface="Wingdings" pitchFamily="2" charset="2"/>
              <a:buChar char="q"/>
            </a:pPr>
            <a:r>
              <a:rPr lang="sw-KE" sz="3000" dirty="0">
                <a:solidFill>
                  <a:srgbClr val="211F1F"/>
                </a:solidFill>
                <a:ea typeface="Calibri" panose="020F0502020204030204" pitchFamily="34" charset="0"/>
              </a:rPr>
              <a:t>Among the key specific objectives of the Council are to set and maintain standards in TVET</a:t>
            </a:r>
          </a:p>
          <a:p>
            <a:pPr>
              <a:buFont typeface="Wingdings" pitchFamily="2" charset="2"/>
              <a:buChar char="q"/>
            </a:pPr>
            <a:r>
              <a:rPr lang="en-GB" altLang="en-US" sz="3000" dirty="0"/>
              <a:t>Section 5 (1) (e) of the NACTVET Act Cap. 129, empowers the Council to </a:t>
            </a:r>
            <a:r>
              <a:rPr lang="en-GB" altLang="en-US" sz="3000" b="1" dirty="0"/>
              <a:t>establish </a:t>
            </a:r>
            <a:r>
              <a:rPr lang="en-GB" altLang="en-US" sz="3000" dirty="0"/>
              <a:t>and</a:t>
            </a:r>
            <a:r>
              <a:rPr lang="en-GB" altLang="en-US" sz="3000" b="1" dirty="0"/>
              <a:t> make awards in TVET</a:t>
            </a:r>
          </a:p>
          <a:p>
            <a:pPr>
              <a:buFont typeface="Wingdings" pitchFamily="2" charset="2"/>
              <a:buChar char="q"/>
            </a:pPr>
            <a:r>
              <a:rPr lang="en-GB" altLang="en-US" sz="3000" dirty="0"/>
              <a:t>Such awards must be </a:t>
            </a:r>
            <a:r>
              <a:rPr lang="en-GB" altLang="en-US" sz="3000" b="1" dirty="0"/>
              <a:t>consistent in standard </a:t>
            </a:r>
            <a:r>
              <a:rPr lang="en-GB" altLang="en-US" sz="3000" dirty="0"/>
              <a:t>and </a:t>
            </a:r>
            <a:r>
              <a:rPr lang="en-GB" altLang="en-US" sz="3000" b="1" dirty="0"/>
              <a:t>comparable</a:t>
            </a:r>
            <a:r>
              <a:rPr lang="en-GB" altLang="en-US" sz="3000" dirty="0"/>
              <a:t> to other related awards in Tanzania and internationally </a:t>
            </a:r>
          </a:p>
          <a:p>
            <a:pPr>
              <a:buFont typeface="Wingdings" pitchFamily="2" charset="2"/>
              <a:buChar char="q"/>
            </a:pPr>
            <a:r>
              <a:rPr lang="en-GB" sz="3000" dirty="0"/>
              <a:t>Section 11 of the Act provides power for NACTVET within public and private sector to </a:t>
            </a:r>
            <a:r>
              <a:rPr lang="en-GB" sz="3000" b="1" dirty="0"/>
              <a:t>approve</a:t>
            </a:r>
            <a:r>
              <a:rPr lang="en-GB" sz="3000" dirty="0"/>
              <a:t> </a:t>
            </a:r>
            <a:r>
              <a:rPr lang="en-GB" sz="3000" b="1" i="1" dirty="0"/>
              <a:t>curricula</a:t>
            </a:r>
            <a:r>
              <a:rPr lang="en-GB" sz="3000" dirty="0"/>
              <a:t>, </a:t>
            </a:r>
            <a:r>
              <a:rPr lang="en-GB" sz="3000" b="1" i="1" dirty="0"/>
              <a:t>examinations</a:t>
            </a:r>
            <a:r>
              <a:rPr lang="en-GB" sz="3000" dirty="0"/>
              <a:t> and </a:t>
            </a:r>
            <a:r>
              <a:rPr lang="en-GB" sz="3000" b="1" i="1" dirty="0"/>
              <a:t>awards</a:t>
            </a:r>
            <a:endParaRPr lang="x-none" altLang="x-none" sz="3000" b="1" i="1" dirty="0"/>
          </a:p>
          <a:p>
            <a:pPr marL="0" indent="0">
              <a:buNone/>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5</a:t>
            </a:fld>
            <a:endParaRPr lang="en-GB" altLang="x-none">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713983"/>
            <a:ext cx="6508027" cy="763696"/>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latin typeface="Times New Roman" panose="02020603050405020304" pitchFamily="18" charset="0"/>
                <a:cs typeface="Times New Roman" panose="02020603050405020304" pitchFamily="18" charset="0"/>
              </a:rPr>
              <a:t>Introduction</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29277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499"/>
                                          </p:stCondLst>
                                        </p:cTn>
                                        <p:tgtEl>
                                          <p:spTgt spid="128001">
                                            <p:txEl>
                                              <p:pRg st="0" end="0"/>
                                            </p:txEl>
                                          </p:spTgt>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500"/>
                                  </p:stCondLst>
                                  <p:childTnLst>
                                    <p:set>
                                      <p:cBhvr>
                                        <p:cTn id="9" dur="1" fill="hold">
                                          <p:stCondLst>
                                            <p:cond delay="499"/>
                                          </p:stCondLst>
                                        </p:cTn>
                                        <p:tgtEl>
                                          <p:spTgt spid="128001">
                                            <p:txEl>
                                              <p:pRg st="1" end="1"/>
                                            </p:txEl>
                                          </p:spTgt>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500"/>
                                  </p:stCondLst>
                                  <p:childTnLst>
                                    <p:set>
                                      <p:cBhvr>
                                        <p:cTn id="12" dur="1" fill="hold">
                                          <p:stCondLst>
                                            <p:cond delay="499"/>
                                          </p:stCondLst>
                                        </p:cTn>
                                        <p:tgtEl>
                                          <p:spTgt spid="128001">
                                            <p:txEl>
                                              <p:pRg st="2" end="2"/>
                                            </p:txEl>
                                          </p:spTgt>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500"/>
                                  </p:stCondLst>
                                  <p:childTnLst>
                                    <p:set>
                                      <p:cBhvr>
                                        <p:cTn id="15" dur="1" fill="hold">
                                          <p:stCondLst>
                                            <p:cond delay="499"/>
                                          </p:stCondLst>
                                        </p:cTn>
                                        <p:tgtEl>
                                          <p:spTgt spid="128001">
                                            <p:txEl>
                                              <p:pRg st="3" end="3"/>
                                            </p:txEl>
                                          </p:spTgt>
                                        </p:tgtEl>
                                        <p:attrNameLst>
                                          <p:attrName>style.visibility</p:attrName>
                                        </p:attrNameLst>
                                      </p:cBhvr>
                                      <p:to>
                                        <p:strVal val="visible"/>
                                      </p:to>
                                    </p:set>
                                  </p:childTnLst>
                                </p:cTn>
                              </p:par>
                            </p:childTnLst>
                          </p:cTn>
                        </p:par>
                        <p:par>
                          <p:cTn id="16" fill="hold">
                            <p:stCondLst>
                              <p:cond delay="4000"/>
                            </p:stCondLst>
                            <p:childTnLst>
                              <p:par>
                                <p:cTn id="17" presetID="1" presetClass="entr" presetSubtype="0" fill="hold" grpId="1" nodeType="afterEffect">
                                  <p:stCondLst>
                                    <p:cond delay="500"/>
                                  </p:stCondLst>
                                  <p:childTnLst>
                                    <p:set>
                                      <p:cBhvr>
                                        <p:cTn id="18" dur="1" fill="hold">
                                          <p:stCondLst>
                                            <p:cond delay="499"/>
                                          </p:stCondLst>
                                        </p:cTn>
                                        <p:tgtEl>
                                          <p:spTgt spid="128001">
                                            <p:txEl>
                                              <p:pRg st="0" end="0"/>
                                            </p:txEl>
                                          </p:spTgt>
                                        </p:tgtEl>
                                        <p:attrNameLst>
                                          <p:attrName>style.visibility</p:attrName>
                                        </p:attrNameLst>
                                      </p:cBhvr>
                                      <p:to>
                                        <p:strVal val="visible"/>
                                      </p:to>
                                    </p:set>
                                  </p:childTnLst>
                                </p:cTn>
                              </p:par>
                            </p:childTnLst>
                          </p:cTn>
                        </p:par>
                        <p:par>
                          <p:cTn id="19" fill="hold">
                            <p:stCondLst>
                              <p:cond delay="5000"/>
                            </p:stCondLst>
                            <p:childTnLst>
                              <p:par>
                                <p:cTn id="20" presetID="1" presetClass="entr" presetSubtype="0" fill="hold" grpId="1" nodeType="afterEffect">
                                  <p:stCondLst>
                                    <p:cond delay="500"/>
                                  </p:stCondLst>
                                  <p:childTnLst>
                                    <p:set>
                                      <p:cBhvr>
                                        <p:cTn id="21" dur="1" fill="hold">
                                          <p:stCondLst>
                                            <p:cond delay="499"/>
                                          </p:stCondLst>
                                        </p:cTn>
                                        <p:tgtEl>
                                          <p:spTgt spid="128001">
                                            <p:txEl>
                                              <p:pRg st="1" end="1"/>
                                            </p:txEl>
                                          </p:spTgt>
                                        </p:tgtEl>
                                        <p:attrNameLst>
                                          <p:attrName>style.visibility</p:attrName>
                                        </p:attrNameLst>
                                      </p:cBhvr>
                                      <p:to>
                                        <p:strVal val="visible"/>
                                      </p:to>
                                    </p:set>
                                  </p:childTnLst>
                                </p:cTn>
                              </p:par>
                            </p:childTnLst>
                          </p:cTn>
                        </p:par>
                        <p:par>
                          <p:cTn id="22" fill="hold">
                            <p:stCondLst>
                              <p:cond delay="6000"/>
                            </p:stCondLst>
                            <p:childTnLst>
                              <p:par>
                                <p:cTn id="23" presetID="1" presetClass="entr" presetSubtype="0" fill="hold" grpId="1" nodeType="afterEffect">
                                  <p:stCondLst>
                                    <p:cond delay="500"/>
                                  </p:stCondLst>
                                  <p:childTnLst>
                                    <p:set>
                                      <p:cBhvr>
                                        <p:cTn id="24" dur="1" fill="hold">
                                          <p:stCondLst>
                                            <p:cond delay="499"/>
                                          </p:stCondLst>
                                        </p:cTn>
                                        <p:tgtEl>
                                          <p:spTgt spid="128001">
                                            <p:txEl>
                                              <p:pRg st="2" end="2"/>
                                            </p:txEl>
                                          </p:spTgt>
                                        </p:tgtEl>
                                        <p:attrNameLst>
                                          <p:attrName>style.visibility</p:attrName>
                                        </p:attrNameLst>
                                      </p:cBhvr>
                                      <p:to>
                                        <p:strVal val="visible"/>
                                      </p:to>
                                    </p:set>
                                  </p:childTnLst>
                                </p:cTn>
                              </p:par>
                            </p:childTnLst>
                          </p:cTn>
                        </p:par>
                        <p:par>
                          <p:cTn id="25" fill="hold">
                            <p:stCondLst>
                              <p:cond delay="7000"/>
                            </p:stCondLst>
                            <p:childTnLst>
                              <p:par>
                                <p:cTn id="26" presetID="1" presetClass="entr" presetSubtype="0" fill="hold" grpId="1" nodeType="afterEffect">
                                  <p:stCondLst>
                                    <p:cond delay="500"/>
                                  </p:stCondLst>
                                  <p:childTnLst>
                                    <p:set>
                                      <p:cBhvr>
                                        <p:cTn id="27" dur="1" fill="hold">
                                          <p:stCondLst>
                                            <p:cond delay="499"/>
                                          </p:stCondLst>
                                        </p:cTn>
                                        <p:tgtEl>
                                          <p:spTgt spid="12800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P spid="128001"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89348" y="1797052"/>
            <a:ext cx="10308920" cy="4253020"/>
          </a:xfrm>
        </p:spPr>
        <p:txBody>
          <a:bodyPr>
            <a:normAutofit/>
          </a:bodyPr>
          <a:lstStyle/>
          <a:p>
            <a:pPr>
              <a:buFont typeface="Wingdings" pitchFamily="2" charset="2"/>
              <a:buChar char="q"/>
            </a:pPr>
            <a:r>
              <a:rPr lang="sw-KE" sz="3000" dirty="0">
                <a:solidFill>
                  <a:srgbClr val="211F1F"/>
                </a:solidFill>
                <a:ea typeface="Calibri" panose="020F0502020204030204" pitchFamily="34" charset="0"/>
              </a:rPr>
              <a:t>In this regard, the Council is oblidged to assist TVET institutions and centres to maintain the quality of education and training they provide</a:t>
            </a:r>
          </a:p>
          <a:p>
            <a:pPr>
              <a:buFont typeface="Wingdings" pitchFamily="2" charset="2"/>
              <a:buChar char="q"/>
            </a:pPr>
            <a:r>
              <a:rPr lang="sw-KE" altLang="x-none" sz="3000" dirty="0">
                <a:solidFill>
                  <a:srgbClr val="211F1F"/>
                </a:solidFill>
              </a:rPr>
              <a:t>This presentation therefore aims to share with you esteemed heads </a:t>
            </a:r>
            <a:r>
              <a:rPr lang="sw-KE" altLang="x-none" sz="3000" dirty="0" err="1">
                <a:solidFill>
                  <a:srgbClr val="211F1F"/>
                </a:solidFill>
              </a:rPr>
              <a:t>of</a:t>
            </a:r>
            <a:r>
              <a:rPr lang="sw-KE" altLang="x-none" sz="3000" dirty="0">
                <a:solidFill>
                  <a:srgbClr val="211F1F"/>
                </a:solidFill>
              </a:rPr>
              <a:t> </a:t>
            </a:r>
            <a:r>
              <a:rPr lang="sw-KE" altLang="x-none" sz="3000" dirty="0" err="1">
                <a:solidFill>
                  <a:srgbClr val="211F1F"/>
                </a:solidFill>
              </a:rPr>
              <a:t>church</a:t>
            </a:r>
            <a:r>
              <a:rPr lang="sw-KE" altLang="x-none" sz="3000" dirty="0">
                <a:solidFill>
                  <a:srgbClr val="211F1F"/>
                </a:solidFill>
              </a:rPr>
              <a:t> </a:t>
            </a:r>
            <a:r>
              <a:rPr lang="sw-KE" altLang="x-none" sz="3000" dirty="0" err="1">
                <a:solidFill>
                  <a:srgbClr val="211F1F"/>
                </a:solidFill>
              </a:rPr>
              <a:t>education</a:t>
            </a:r>
            <a:r>
              <a:rPr lang="sw-KE" altLang="x-none" sz="3000" dirty="0">
                <a:solidFill>
                  <a:srgbClr val="211F1F"/>
                </a:solidFill>
              </a:rPr>
              <a:t> </a:t>
            </a:r>
            <a:r>
              <a:rPr lang="sw-KE" altLang="x-none" sz="3000" dirty="0" err="1">
                <a:solidFill>
                  <a:srgbClr val="211F1F"/>
                </a:solidFill>
              </a:rPr>
              <a:t>facilities</a:t>
            </a:r>
            <a:r>
              <a:rPr lang="sw-KE" altLang="x-none" sz="3000" dirty="0">
                <a:solidFill>
                  <a:srgbClr val="211F1F"/>
                </a:solidFill>
              </a:rPr>
              <a:t> on the </a:t>
            </a:r>
            <a:r>
              <a:rPr lang="sw-KE" altLang="x-none" sz="3000" b="1" dirty="0">
                <a:solidFill>
                  <a:srgbClr val="211F1F"/>
                </a:solidFill>
              </a:rPr>
              <a:t>changes</a:t>
            </a:r>
            <a:r>
              <a:rPr lang="sw-KE" altLang="x-none" sz="3000" dirty="0">
                <a:solidFill>
                  <a:srgbClr val="211F1F"/>
                </a:solidFill>
              </a:rPr>
              <a:t>, </a:t>
            </a:r>
            <a:r>
              <a:rPr lang="sw-KE" altLang="x-none" sz="3000" b="1" dirty="0">
                <a:solidFill>
                  <a:srgbClr val="211F1F"/>
                </a:solidFill>
              </a:rPr>
              <a:t>challenges</a:t>
            </a:r>
            <a:r>
              <a:rPr lang="sw-KE" altLang="x-none" sz="3000" dirty="0">
                <a:solidFill>
                  <a:srgbClr val="211F1F"/>
                </a:solidFill>
              </a:rPr>
              <a:t> and </a:t>
            </a:r>
            <a:r>
              <a:rPr lang="sw-KE" altLang="x-none" sz="3000" b="1" dirty="0">
                <a:solidFill>
                  <a:srgbClr val="211F1F"/>
                </a:solidFill>
              </a:rPr>
              <a:t>ways to overcome </a:t>
            </a:r>
            <a:r>
              <a:rPr lang="sw-KE" altLang="x-none" sz="3000" dirty="0">
                <a:solidFill>
                  <a:srgbClr val="211F1F"/>
                </a:solidFill>
              </a:rPr>
              <a:t>the challenges in order to fulfill this years AGM theme </a:t>
            </a:r>
            <a:endParaRPr lang="x-none" altLang="x-none" sz="3000" dirty="0"/>
          </a:p>
          <a:p>
            <a:pPr marL="0" indent="0">
              <a:buNone/>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6</a:t>
            </a:fld>
            <a:endParaRPr lang="en-GB" altLang="x-none" dirty="0">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608264" y="713983"/>
            <a:ext cx="6508027" cy="763696"/>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latin typeface="Times New Roman" panose="02020603050405020304" pitchFamily="18" charset="0"/>
                <a:cs typeface="Times New Roman" panose="02020603050405020304" pitchFamily="18" charset="0"/>
              </a:rPr>
              <a:t>Introduction</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78509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28001">
                                            <p:txEl>
                                              <p:pRg st="0" end="0"/>
                                            </p:txEl>
                                          </p:spTgt>
                                        </p:tgtEl>
                                        <p:attrNameLst>
                                          <p:attrName>style.visibility</p:attrName>
                                        </p:attrNameLst>
                                      </p:cBhvr>
                                      <p:to>
                                        <p:strVal val="visible"/>
                                      </p:to>
                                    </p:set>
                                    <p:anim calcmode="lin" valueType="num">
                                      <p:cBhvr additive="base">
                                        <p:cTn id="7" dur="500" fill="hold"/>
                                        <p:tgtEl>
                                          <p:spTgt spid="12800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8001">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28001">
                                            <p:txEl>
                                              <p:pRg st="1" end="1"/>
                                            </p:txEl>
                                          </p:spTgt>
                                        </p:tgtEl>
                                        <p:attrNameLst>
                                          <p:attrName>style.visibility</p:attrName>
                                        </p:attrNameLst>
                                      </p:cBhvr>
                                      <p:to>
                                        <p:strVal val="visible"/>
                                      </p:to>
                                    </p:set>
                                    <p:anim calcmode="lin" valueType="num">
                                      <p:cBhvr additive="base">
                                        <p:cTn id="12" dur="500" fill="hold"/>
                                        <p:tgtEl>
                                          <p:spTgt spid="128001">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2800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Content Placeholder 2">
            <a:extLst>
              <a:ext uri="{FF2B5EF4-FFF2-40B4-BE49-F238E27FC236}">
                <a16:creationId xmlns:a16="http://schemas.microsoft.com/office/drawing/2014/main" id="{878BD931-A00F-C84C-9842-39D769827384}"/>
              </a:ext>
            </a:extLst>
          </p:cNvPr>
          <p:cNvSpPr>
            <a:spLocks noGrp="1"/>
          </p:cNvSpPr>
          <p:nvPr>
            <p:ph idx="1"/>
          </p:nvPr>
        </p:nvSpPr>
        <p:spPr>
          <a:xfrm>
            <a:off x="889348" y="1818568"/>
            <a:ext cx="10308920" cy="4253020"/>
          </a:xfrm>
        </p:spPr>
        <p:txBody>
          <a:bodyPr>
            <a:normAutofit/>
          </a:bodyPr>
          <a:lstStyle/>
          <a:p>
            <a:pPr>
              <a:buFont typeface="Wingdings" pitchFamily="2" charset="2"/>
              <a:buChar char="q"/>
            </a:pPr>
            <a:r>
              <a:rPr lang="sw-KE" sz="3000" b="1" dirty="0">
                <a:solidFill>
                  <a:srgbClr val="211F1F"/>
                </a:solidFill>
                <a:ea typeface="Calibri" panose="020F0502020204030204" pitchFamily="34" charset="0"/>
              </a:rPr>
              <a:t>Regulatory functions</a:t>
            </a:r>
          </a:p>
          <a:p>
            <a:pPr lvl="1">
              <a:buFont typeface="Wingdings" pitchFamily="2" charset="2"/>
              <a:buChar char="q"/>
            </a:pPr>
            <a:r>
              <a:rPr lang="en-GB" altLang="en-US" sz="2600" dirty="0"/>
              <a:t>Registration </a:t>
            </a:r>
          </a:p>
          <a:p>
            <a:pPr lvl="2">
              <a:buFont typeface="Wingdings" pitchFamily="2" charset="2"/>
              <a:buChar char="q"/>
            </a:pPr>
            <a:r>
              <a:rPr lang="en-GB" altLang="en-US" sz="2400" dirty="0"/>
              <a:t>Re-registration and harmonisation of Reg numbers</a:t>
            </a:r>
          </a:p>
          <a:p>
            <a:pPr lvl="1">
              <a:buFont typeface="Wingdings" pitchFamily="2" charset="2"/>
              <a:buChar char="q"/>
            </a:pPr>
            <a:r>
              <a:rPr lang="en-GB" altLang="en-US" sz="2600" dirty="0"/>
              <a:t>Accreditation</a:t>
            </a:r>
          </a:p>
          <a:p>
            <a:pPr lvl="1">
              <a:buFont typeface="Wingdings" pitchFamily="2" charset="2"/>
              <a:buChar char="q"/>
            </a:pPr>
            <a:r>
              <a:rPr lang="en-GB" altLang="en-US" sz="2600" dirty="0"/>
              <a:t>Department recognition</a:t>
            </a:r>
          </a:p>
          <a:p>
            <a:pPr>
              <a:buFont typeface="Wingdings" pitchFamily="2" charset="2"/>
              <a:buChar char="q"/>
            </a:pPr>
            <a:r>
              <a:rPr lang="en-GB" sz="3000" b="1" dirty="0"/>
              <a:t>Quality assurance function</a:t>
            </a:r>
            <a:r>
              <a:rPr lang="en-GB" sz="3000" dirty="0"/>
              <a:t> </a:t>
            </a:r>
          </a:p>
          <a:p>
            <a:pPr lvl="1">
              <a:buFont typeface="Wingdings" pitchFamily="2" charset="2"/>
              <a:buChar char="q"/>
            </a:pPr>
            <a:r>
              <a:rPr lang="en-GB" altLang="x-none" sz="2600" dirty="0"/>
              <a:t>Assist institutions to improve and maintain quality assurance</a:t>
            </a:r>
            <a:endParaRPr lang="x-none" altLang="x-none" sz="2600" dirty="0"/>
          </a:p>
          <a:p>
            <a:pPr>
              <a:buFont typeface="Wingdings" pitchFamily="2" charset="2"/>
              <a:buChar char="q"/>
            </a:pPr>
            <a:r>
              <a:rPr lang="en-GB" altLang="en-US" sz="3000" b="1" dirty="0"/>
              <a:t>Advisory functions</a:t>
            </a:r>
          </a:p>
          <a:p>
            <a:pPr lvl="1">
              <a:buFont typeface="Wingdings" pitchFamily="2" charset="2"/>
              <a:buChar char="q"/>
            </a:pPr>
            <a:r>
              <a:rPr lang="en-GB" altLang="en-US" sz="2600" dirty="0"/>
              <a:t>Advise the government on strategic development of TVET</a:t>
            </a:r>
          </a:p>
          <a:p>
            <a:pPr marL="0" indent="0">
              <a:buNone/>
            </a:pPr>
            <a:endParaRPr lang="x-none" altLang="x-none" sz="2400" dirty="0"/>
          </a:p>
          <a:p>
            <a:pPr marL="0" indent="0">
              <a:buNone/>
            </a:pPr>
            <a:endParaRPr lang="x-none" altLang="x-none" sz="2400" dirty="0"/>
          </a:p>
          <a:p>
            <a:pPr marL="0" indent="0">
              <a:buNone/>
            </a:pPr>
            <a:endParaRPr lang="x-none" altLang="x-none" sz="2400" dirty="0"/>
          </a:p>
        </p:txBody>
      </p:sp>
      <p:sp>
        <p:nvSpPr>
          <p:cNvPr id="128002" name="Slide Number Placeholder 3">
            <a:extLst>
              <a:ext uri="{FF2B5EF4-FFF2-40B4-BE49-F238E27FC236}">
                <a16:creationId xmlns:a16="http://schemas.microsoft.com/office/drawing/2014/main" id="{BFCB938E-6DAF-E445-97A6-8282198E89A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509EE-655A-5D40-8BE2-22F35F8E503F}" type="slidenum">
              <a:rPr lang="en-GB" altLang="x-none" smtClean="0">
                <a:solidFill>
                  <a:srgbClr val="898989"/>
                </a:solidFill>
                <a:latin typeface="Calibri" panose="020F0502020204030204" pitchFamily="34" charset="0"/>
              </a:rPr>
              <a:pPr/>
              <a:t>7</a:t>
            </a:fld>
            <a:endParaRPr lang="en-GB" altLang="x-none">
              <a:solidFill>
                <a:srgbClr val="898989"/>
              </a:solidFill>
              <a:latin typeface="Calibri" panose="020F0502020204030204" pitchFamily="34" charset="0"/>
            </a:endParaRPr>
          </a:p>
        </p:txBody>
      </p:sp>
      <p:sp>
        <p:nvSpPr>
          <p:cNvPr id="15" name="Rectangle 14">
            <a:extLst>
              <a:ext uri="{FF2B5EF4-FFF2-40B4-BE49-F238E27FC236}">
                <a16:creationId xmlns:a16="http://schemas.microsoft.com/office/drawing/2014/main" id="{C0DCADE9-D046-BC44-95DA-E8790D9581FB}"/>
              </a:ext>
            </a:extLst>
          </p:cNvPr>
          <p:cNvSpPr/>
          <p:nvPr/>
        </p:nvSpPr>
        <p:spPr>
          <a:xfrm>
            <a:off x="2447778" y="713983"/>
            <a:ext cx="7019779" cy="763696"/>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latin typeface="Times New Roman" panose="02020603050405020304" pitchFamily="18" charset="0"/>
                <a:cs typeface="Times New Roman" panose="02020603050405020304" pitchFamily="18" charset="0"/>
              </a:rPr>
              <a:t>NACTVET Core Functions</a:t>
            </a:r>
          </a:p>
        </p:txBody>
      </p:sp>
      <p:cxnSp>
        <p:nvCxnSpPr>
          <p:cNvPr id="16" name="Straight Connector 15">
            <a:extLst>
              <a:ext uri="{FF2B5EF4-FFF2-40B4-BE49-F238E27FC236}">
                <a16:creationId xmlns:a16="http://schemas.microsoft.com/office/drawing/2014/main" id="{8BBB20D3-89D7-794D-8CCD-1F62D6FF6CA3}"/>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405617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2800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2800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2800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28001">
                                            <p:txEl>
                                              <p:pRg st="3" end="3"/>
                                            </p:txEl>
                                          </p:spTgt>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499"/>
                                          </p:stCondLst>
                                        </p:cTn>
                                        <p:tgtEl>
                                          <p:spTgt spid="128001">
                                            <p:txEl>
                                              <p:pRg st="4" end="4"/>
                                            </p:txEl>
                                          </p:spTgt>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499"/>
                                          </p:stCondLst>
                                        </p:cTn>
                                        <p:tgtEl>
                                          <p:spTgt spid="128001">
                                            <p:txEl>
                                              <p:pRg st="5" end="5"/>
                                            </p:txEl>
                                          </p:spTgt>
                                        </p:tgtEl>
                                        <p:attrNameLst>
                                          <p:attrName>style.visibility</p:attrName>
                                        </p:attrNameLst>
                                      </p:cBhvr>
                                      <p:to>
                                        <p:strVal val="visible"/>
                                      </p:to>
                                    </p:set>
                                  </p:childTnLst>
                                </p:cTn>
                              </p:par>
                            </p:childTnLst>
                          </p:cTn>
                        </p:par>
                        <p:par>
                          <p:cTn id="19" fill="hold">
                            <p:stCondLst>
                              <p:cond delay="1500"/>
                            </p:stCondLst>
                            <p:childTnLst>
                              <p:par>
                                <p:cTn id="20" presetID="1" presetClass="entr" presetSubtype="0" fill="hold" grpId="0" nodeType="afterEffect">
                                  <p:stCondLst>
                                    <p:cond delay="0"/>
                                  </p:stCondLst>
                                  <p:childTnLst>
                                    <p:set>
                                      <p:cBhvr>
                                        <p:cTn id="21" dur="1" fill="hold">
                                          <p:stCondLst>
                                            <p:cond delay="499"/>
                                          </p:stCondLst>
                                        </p:cTn>
                                        <p:tgtEl>
                                          <p:spTgt spid="128001">
                                            <p:txEl>
                                              <p:pRg st="6" end="6"/>
                                            </p:txEl>
                                          </p:spTgt>
                                        </p:tgtEl>
                                        <p:attrNameLst>
                                          <p:attrName>style.visibility</p:attrName>
                                        </p:attrNameLst>
                                      </p:cBhvr>
                                      <p:to>
                                        <p:strVal val="visible"/>
                                      </p:to>
                                    </p:set>
                                  </p:childTnLst>
                                </p:cTn>
                              </p:par>
                            </p:childTnLst>
                          </p:cTn>
                        </p:par>
                        <p:par>
                          <p:cTn id="22" fill="hold">
                            <p:stCondLst>
                              <p:cond delay="2000"/>
                            </p:stCondLst>
                            <p:childTnLst>
                              <p:par>
                                <p:cTn id="23" presetID="1" presetClass="entr" presetSubtype="0" fill="hold" grpId="0" nodeType="afterEffect">
                                  <p:stCondLst>
                                    <p:cond delay="0"/>
                                  </p:stCondLst>
                                  <p:childTnLst>
                                    <p:set>
                                      <p:cBhvr>
                                        <p:cTn id="24" dur="1" fill="hold">
                                          <p:stCondLst>
                                            <p:cond delay="499"/>
                                          </p:stCondLst>
                                        </p:cTn>
                                        <p:tgtEl>
                                          <p:spTgt spid="128001">
                                            <p:txEl>
                                              <p:pRg st="7" end="7"/>
                                            </p:txEl>
                                          </p:spTgt>
                                        </p:tgtEl>
                                        <p:attrNameLst>
                                          <p:attrName>style.visibility</p:attrName>
                                        </p:attrNameLst>
                                      </p:cBhvr>
                                      <p:to>
                                        <p:strVal val="visible"/>
                                      </p:to>
                                    </p:set>
                                  </p:childTnLst>
                                </p:cTn>
                              </p:par>
                            </p:childTnLst>
                          </p:cTn>
                        </p:par>
                        <p:par>
                          <p:cTn id="25" fill="hold">
                            <p:stCondLst>
                              <p:cond delay="2500"/>
                            </p:stCondLst>
                            <p:childTnLst>
                              <p:par>
                                <p:cTn id="26" presetID="1" presetClass="entr" presetSubtype="0" fill="hold" grpId="0" nodeType="afterEffect">
                                  <p:stCondLst>
                                    <p:cond delay="0"/>
                                  </p:stCondLst>
                                  <p:childTnLst>
                                    <p:set>
                                      <p:cBhvr>
                                        <p:cTn id="27" dur="1" fill="hold">
                                          <p:stCondLst>
                                            <p:cond delay="499"/>
                                          </p:stCondLst>
                                        </p:cTn>
                                        <p:tgtEl>
                                          <p:spTgt spid="128001">
                                            <p:txEl>
                                              <p:pRg st="8" end="8"/>
                                            </p:txEl>
                                          </p:spTgt>
                                        </p:tgtEl>
                                        <p:attrNameLst>
                                          <p:attrName>style.visibility</p:attrName>
                                        </p:attrNameLst>
                                      </p:cBhvr>
                                      <p:to>
                                        <p:strVal val="visible"/>
                                      </p:to>
                                    </p:set>
                                  </p:childTnLst>
                                </p:cTn>
                              </p:par>
                            </p:childTnLst>
                          </p:cTn>
                        </p:par>
                        <p:par>
                          <p:cTn id="28" fill="hold">
                            <p:stCondLst>
                              <p:cond delay="3000"/>
                            </p:stCondLst>
                            <p:childTnLst>
                              <p:par>
                                <p:cTn id="29" presetID="1" presetClass="entr" presetSubtype="0" fill="hold" grpId="1" nodeType="afterEffect">
                                  <p:stCondLst>
                                    <p:cond delay="0"/>
                                  </p:stCondLst>
                                  <p:childTnLst>
                                    <p:set>
                                      <p:cBhvr>
                                        <p:cTn id="30" dur="1" fill="hold">
                                          <p:stCondLst>
                                            <p:cond delay="499"/>
                                          </p:stCondLst>
                                        </p:cTn>
                                        <p:tgtEl>
                                          <p:spTgt spid="128001">
                                            <p:txEl>
                                              <p:pRg st="0" end="0"/>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499"/>
                                          </p:stCondLst>
                                        </p:cTn>
                                        <p:tgtEl>
                                          <p:spTgt spid="128001">
                                            <p:txEl>
                                              <p:pRg st="1" end="1"/>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499"/>
                                          </p:stCondLst>
                                        </p:cTn>
                                        <p:tgtEl>
                                          <p:spTgt spid="128001">
                                            <p:txEl>
                                              <p:pRg st="2" end="2"/>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499"/>
                                          </p:stCondLst>
                                        </p:cTn>
                                        <p:tgtEl>
                                          <p:spTgt spid="128001">
                                            <p:txEl>
                                              <p:pRg st="3" end="3"/>
                                            </p:txEl>
                                          </p:spTgt>
                                        </p:tgtEl>
                                        <p:attrNameLst>
                                          <p:attrName>style.visibility</p:attrName>
                                        </p:attrNameLst>
                                      </p:cBhvr>
                                      <p:to>
                                        <p:strVal val="visible"/>
                                      </p:to>
                                    </p:set>
                                  </p:childTnLst>
                                </p:cTn>
                              </p:par>
                            </p:childTnLst>
                          </p:cTn>
                        </p:par>
                        <p:par>
                          <p:cTn id="37" fill="hold">
                            <p:stCondLst>
                              <p:cond delay="3500"/>
                            </p:stCondLst>
                            <p:childTnLst>
                              <p:par>
                                <p:cTn id="38" presetID="1" presetClass="entr" presetSubtype="0" fill="hold" grpId="1" nodeType="afterEffect">
                                  <p:stCondLst>
                                    <p:cond delay="0"/>
                                  </p:stCondLst>
                                  <p:childTnLst>
                                    <p:set>
                                      <p:cBhvr>
                                        <p:cTn id="39" dur="1" fill="hold">
                                          <p:stCondLst>
                                            <p:cond delay="499"/>
                                          </p:stCondLst>
                                        </p:cTn>
                                        <p:tgtEl>
                                          <p:spTgt spid="128001">
                                            <p:txEl>
                                              <p:pRg st="4" end="4"/>
                                            </p:txEl>
                                          </p:spTgt>
                                        </p:tgtEl>
                                        <p:attrNameLst>
                                          <p:attrName>style.visibility</p:attrName>
                                        </p:attrNameLst>
                                      </p:cBhvr>
                                      <p:to>
                                        <p:strVal val="visible"/>
                                      </p:to>
                                    </p:set>
                                  </p:childTnLst>
                                </p:cTn>
                              </p:par>
                            </p:childTnLst>
                          </p:cTn>
                        </p:par>
                        <p:par>
                          <p:cTn id="40" fill="hold">
                            <p:stCondLst>
                              <p:cond delay="4000"/>
                            </p:stCondLst>
                            <p:childTnLst>
                              <p:par>
                                <p:cTn id="41" presetID="1" presetClass="entr" presetSubtype="0" fill="hold" grpId="1" nodeType="afterEffect">
                                  <p:stCondLst>
                                    <p:cond delay="0"/>
                                  </p:stCondLst>
                                  <p:childTnLst>
                                    <p:set>
                                      <p:cBhvr>
                                        <p:cTn id="42" dur="1" fill="hold">
                                          <p:stCondLst>
                                            <p:cond delay="499"/>
                                          </p:stCondLst>
                                        </p:cTn>
                                        <p:tgtEl>
                                          <p:spTgt spid="128001">
                                            <p:txEl>
                                              <p:pRg st="5" end="5"/>
                                            </p:txEl>
                                          </p:spTgt>
                                        </p:tgtEl>
                                        <p:attrNameLst>
                                          <p:attrName>style.visibility</p:attrName>
                                        </p:attrNameLst>
                                      </p:cBhvr>
                                      <p:to>
                                        <p:strVal val="visible"/>
                                      </p:to>
                                    </p:set>
                                  </p:childTnLst>
                                </p:cTn>
                              </p:par>
                            </p:childTnLst>
                          </p:cTn>
                        </p:par>
                        <p:par>
                          <p:cTn id="43" fill="hold">
                            <p:stCondLst>
                              <p:cond delay="4500"/>
                            </p:stCondLst>
                            <p:childTnLst>
                              <p:par>
                                <p:cTn id="44" presetID="1" presetClass="entr" presetSubtype="0" fill="hold" grpId="1" nodeType="afterEffect">
                                  <p:stCondLst>
                                    <p:cond delay="0"/>
                                  </p:stCondLst>
                                  <p:childTnLst>
                                    <p:set>
                                      <p:cBhvr>
                                        <p:cTn id="45" dur="1" fill="hold">
                                          <p:stCondLst>
                                            <p:cond delay="499"/>
                                          </p:stCondLst>
                                        </p:cTn>
                                        <p:tgtEl>
                                          <p:spTgt spid="128001">
                                            <p:txEl>
                                              <p:pRg st="6" end="6"/>
                                            </p:txEl>
                                          </p:spTgt>
                                        </p:tgtEl>
                                        <p:attrNameLst>
                                          <p:attrName>style.visibility</p:attrName>
                                        </p:attrNameLst>
                                      </p:cBhvr>
                                      <p:to>
                                        <p:strVal val="visible"/>
                                      </p:to>
                                    </p:set>
                                  </p:childTnLst>
                                </p:cTn>
                              </p:par>
                            </p:childTnLst>
                          </p:cTn>
                        </p:par>
                        <p:par>
                          <p:cTn id="46" fill="hold">
                            <p:stCondLst>
                              <p:cond delay="5000"/>
                            </p:stCondLst>
                            <p:childTnLst>
                              <p:par>
                                <p:cTn id="47" presetID="1" presetClass="entr" presetSubtype="0" fill="hold" grpId="1" nodeType="afterEffect">
                                  <p:stCondLst>
                                    <p:cond delay="0"/>
                                  </p:stCondLst>
                                  <p:childTnLst>
                                    <p:set>
                                      <p:cBhvr>
                                        <p:cTn id="48" dur="1" fill="hold">
                                          <p:stCondLst>
                                            <p:cond delay="499"/>
                                          </p:stCondLst>
                                        </p:cTn>
                                        <p:tgtEl>
                                          <p:spTgt spid="128001">
                                            <p:txEl>
                                              <p:pRg st="7" end="7"/>
                                            </p:txEl>
                                          </p:spTgt>
                                        </p:tgtEl>
                                        <p:attrNameLst>
                                          <p:attrName>style.visibility</p:attrName>
                                        </p:attrNameLst>
                                      </p:cBhvr>
                                      <p:to>
                                        <p:strVal val="visible"/>
                                      </p:to>
                                    </p:set>
                                  </p:childTnLst>
                                </p:cTn>
                              </p:par>
                            </p:childTnLst>
                          </p:cTn>
                        </p:par>
                        <p:par>
                          <p:cTn id="49" fill="hold">
                            <p:stCondLst>
                              <p:cond delay="5500"/>
                            </p:stCondLst>
                            <p:childTnLst>
                              <p:par>
                                <p:cTn id="50" presetID="1" presetClass="entr" presetSubtype="0" fill="hold" grpId="1" nodeType="afterEffect">
                                  <p:stCondLst>
                                    <p:cond delay="0"/>
                                  </p:stCondLst>
                                  <p:childTnLst>
                                    <p:set>
                                      <p:cBhvr>
                                        <p:cTn id="51" dur="1" fill="hold">
                                          <p:stCondLst>
                                            <p:cond delay="499"/>
                                          </p:stCondLst>
                                        </p:cTn>
                                        <p:tgtEl>
                                          <p:spTgt spid="12800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1" grpId="0" build="p"/>
      <p:bldP spid="128001"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D75C8C-3C27-0B12-E06B-EB4F854A9686}"/>
              </a:ext>
            </a:extLst>
          </p:cNvPr>
          <p:cNvSpPr/>
          <p:nvPr/>
        </p:nvSpPr>
        <p:spPr>
          <a:xfrm>
            <a:off x="6233138" y="5974883"/>
            <a:ext cx="1992464" cy="75412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latin typeface="Perpetua" panose="02020502060401020303" pitchFamily="18" charset="77"/>
              </a:rPr>
              <a:t>VET in VTCs</a:t>
            </a:r>
          </a:p>
        </p:txBody>
      </p:sp>
      <p:sp>
        <p:nvSpPr>
          <p:cNvPr id="7" name="Rectangle 6">
            <a:extLst>
              <a:ext uri="{FF2B5EF4-FFF2-40B4-BE49-F238E27FC236}">
                <a16:creationId xmlns:a16="http://schemas.microsoft.com/office/drawing/2014/main" id="{4720F7F0-02EE-FFE9-21C2-707A06ADC857}"/>
              </a:ext>
            </a:extLst>
          </p:cNvPr>
          <p:cNvSpPr/>
          <p:nvPr/>
        </p:nvSpPr>
        <p:spPr>
          <a:xfrm>
            <a:off x="4507302" y="2963214"/>
            <a:ext cx="2669561" cy="7852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latin typeface="Perpetua" panose="02020502060401020303" pitchFamily="18" charset="77"/>
              </a:rPr>
              <a:t>Implementation</a:t>
            </a:r>
          </a:p>
        </p:txBody>
      </p:sp>
      <p:sp>
        <p:nvSpPr>
          <p:cNvPr id="10" name="Rectangle 9">
            <a:extLst>
              <a:ext uri="{FF2B5EF4-FFF2-40B4-BE49-F238E27FC236}">
                <a16:creationId xmlns:a16="http://schemas.microsoft.com/office/drawing/2014/main" id="{FBA151FE-27E9-7942-E6BF-3FF665A7F7DE}"/>
              </a:ext>
            </a:extLst>
          </p:cNvPr>
          <p:cNvSpPr/>
          <p:nvPr/>
        </p:nvSpPr>
        <p:spPr>
          <a:xfrm>
            <a:off x="7509387" y="1755664"/>
            <a:ext cx="1688123" cy="36319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Perpetua" panose="02020502060401020303" pitchFamily="18" charset="77"/>
              </a:rPr>
              <a:t>April, 2021</a:t>
            </a:r>
          </a:p>
        </p:txBody>
      </p:sp>
      <p:cxnSp>
        <p:nvCxnSpPr>
          <p:cNvPr id="33" name="Straight Arrow Connector 32">
            <a:extLst>
              <a:ext uri="{FF2B5EF4-FFF2-40B4-BE49-F238E27FC236}">
                <a16:creationId xmlns:a16="http://schemas.microsoft.com/office/drawing/2014/main" id="{B2CFF86A-761A-B4DD-4F90-23BEDED7CFB4}"/>
              </a:ext>
            </a:extLst>
          </p:cNvPr>
          <p:cNvCxnSpPr>
            <a:cxnSpLocks/>
            <a:stCxn id="7" idx="2"/>
            <a:endCxn id="65" idx="0"/>
          </p:cNvCxnSpPr>
          <p:nvPr/>
        </p:nvCxnSpPr>
        <p:spPr>
          <a:xfrm>
            <a:off x="5842083" y="3748440"/>
            <a:ext cx="5207" cy="7799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A7A2E6AE-A925-F0E8-D900-B3FA80081709}"/>
              </a:ext>
            </a:extLst>
          </p:cNvPr>
          <p:cNvSpPr/>
          <p:nvPr/>
        </p:nvSpPr>
        <p:spPr>
          <a:xfrm>
            <a:off x="4507302" y="1604939"/>
            <a:ext cx="2475914" cy="675249"/>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latin typeface="Perpetua" panose="02020502060401020303" pitchFamily="18" charset="77"/>
              </a:rPr>
              <a:t>Political Will</a:t>
            </a:r>
            <a:endParaRPr lang="en-GB" b="1" dirty="0">
              <a:latin typeface="Perpetua" panose="02020502060401020303" pitchFamily="18" charset="77"/>
            </a:endParaRPr>
          </a:p>
        </p:txBody>
      </p:sp>
      <p:cxnSp>
        <p:nvCxnSpPr>
          <p:cNvPr id="56" name="Straight Arrow Connector 55">
            <a:extLst>
              <a:ext uri="{FF2B5EF4-FFF2-40B4-BE49-F238E27FC236}">
                <a16:creationId xmlns:a16="http://schemas.microsoft.com/office/drawing/2014/main" id="{1AB30F9C-E281-261B-4F2D-9670DD055006}"/>
              </a:ext>
            </a:extLst>
          </p:cNvPr>
          <p:cNvCxnSpPr>
            <a:cxnSpLocks/>
          </p:cNvCxnSpPr>
          <p:nvPr/>
        </p:nvCxnSpPr>
        <p:spPr>
          <a:xfrm flipH="1">
            <a:off x="5832962" y="2338277"/>
            <a:ext cx="14328" cy="63308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41386C78-F976-6758-2C60-BA5C48F7576C}"/>
              </a:ext>
            </a:extLst>
          </p:cNvPr>
          <p:cNvSpPr/>
          <p:nvPr/>
        </p:nvSpPr>
        <p:spPr>
          <a:xfrm>
            <a:off x="4881527" y="4528396"/>
            <a:ext cx="1931526" cy="8100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latin typeface="Perpetua" panose="02020502060401020303" pitchFamily="18" charset="77"/>
              </a:rPr>
              <a:t>Curriculum Review</a:t>
            </a:r>
          </a:p>
        </p:txBody>
      </p:sp>
      <p:sp>
        <p:nvSpPr>
          <p:cNvPr id="66" name="Rectangle 65">
            <a:extLst>
              <a:ext uri="{FF2B5EF4-FFF2-40B4-BE49-F238E27FC236}">
                <a16:creationId xmlns:a16="http://schemas.microsoft.com/office/drawing/2014/main" id="{82BB785F-E9D9-7854-69AD-6F8A22194DE4}"/>
              </a:ext>
            </a:extLst>
          </p:cNvPr>
          <p:cNvSpPr/>
          <p:nvPr/>
        </p:nvSpPr>
        <p:spPr>
          <a:xfrm>
            <a:off x="9139837" y="4220307"/>
            <a:ext cx="1688123" cy="4988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Perpetua" panose="02020502060401020303" pitchFamily="18" charset="77"/>
              </a:rPr>
              <a:t>Stakeholders’ involvement</a:t>
            </a:r>
          </a:p>
        </p:txBody>
      </p:sp>
      <p:sp>
        <p:nvSpPr>
          <p:cNvPr id="67" name="Rectangle 66">
            <a:extLst>
              <a:ext uri="{FF2B5EF4-FFF2-40B4-BE49-F238E27FC236}">
                <a16:creationId xmlns:a16="http://schemas.microsoft.com/office/drawing/2014/main" id="{6F8D95F3-3901-DFD0-4E67-B69D04301E56}"/>
              </a:ext>
            </a:extLst>
          </p:cNvPr>
          <p:cNvSpPr/>
          <p:nvPr/>
        </p:nvSpPr>
        <p:spPr>
          <a:xfrm>
            <a:off x="3565029" y="5974883"/>
            <a:ext cx="2112406" cy="75412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latin typeface="Perpetua" panose="02020502060401020303" pitchFamily="18" charset="77"/>
              </a:rPr>
              <a:t>VET in Sec</a:t>
            </a:r>
          </a:p>
        </p:txBody>
      </p:sp>
      <p:sp>
        <p:nvSpPr>
          <p:cNvPr id="68" name="Rectangle 67">
            <a:extLst>
              <a:ext uri="{FF2B5EF4-FFF2-40B4-BE49-F238E27FC236}">
                <a16:creationId xmlns:a16="http://schemas.microsoft.com/office/drawing/2014/main" id="{92C7FD02-53C3-505F-8D3B-C497564A02F8}"/>
              </a:ext>
            </a:extLst>
          </p:cNvPr>
          <p:cNvSpPr/>
          <p:nvPr/>
        </p:nvSpPr>
        <p:spPr>
          <a:xfrm>
            <a:off x="9208074" y="5064368"/>
            <a:ext cx="1619885" cy="711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Perpetua" panose="02020502060401020303" pitchFamily="18" charset="77"/>
              </a:rPr>
              <a:t>International Practice </a:t>
            </a:r>
          </a:p>
        </p:txBody>
      </p:sp>
      <p:cxnSp>
        <p:nvCxnSpPr>
          <p:cNvPr id="70" name="Straight Arrow Connector 69">
            <a:extLst>
              <a:ext uri="{FF2B5EF4-FFF2-40B4-BE49-F238E27FC236}">
                <a16:creationId xmlns:a16="http://schemas.microsoft.com/office/drawing/2014/main" id="{121CB10C-5AB5-D983-053A-B8160E1D20B8}"/>
              </a:ext>
            </a:extLst>
          </p:cNvPr>
          <p:cNvCxnSpPr>
            <a:cxnSpLocks/>
          </p:cNvCxnSpPr>
          <p:nvPr/>
        </p:nvCxnSpPr>
        <p:spPr>
          <a:xfrm>
            <a:off x="4663206" y="5753559"/>
            <a:ext cx="0" cy="3044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CC923DD6-AFDD-82C2-5026-0BDE3FF55056}"/>
              </a:ext>
            </a:extLst>
          </p:cNvPr>
          <p:cNvCxnSpPr>
            <a:cxnSpLocks/>
          </p:cNvCxnSpPr>
          <p:nvPr/>
        </p:nvCxnSpPr>
        <p:spPr>
          <a:xfrm>
            <a:off x="3022624" y="1487211"/>
            <a:ext cx="5330825" cy="0"/>
          </a:xfrm>
          <a:prstGeom prst="line">
            <a:avLst/>
          </a:prstGeom>
        </p:spPr>
        <p:style>
          <a:lnRef idx="2">
            <a:schemeClr val="accent6"/>
          </a:lnRef>
          <a:fillRef idx="0">
            <a:schemeClr val="accent6"/>
          </a:fillRef>
          <a:effectRef idx="1">
            <a:schemeClr val="accent6"/>
          </a:effectRef>
          <a:fontRef idx="minor">
            <a:schemeClr val="tx1"/>
          </a:fontRef>
        </p:style>
      </p:cxnSp>
      <p:sp>
        <p:nvSpPr>
          <p:cNvPr id="84" name="Title 83">
            <a:extLst>
              <a:ext uri="{FF2B5EF4-FFF2-40B4-BE49-F238E27FC236}">
                <a16:creationId xmlns:a16="http://schemas.microsoft.com/office/drawing/2014/main" id="{81E20BF8-7F2B-17E1-1EA6-5115EE145685}"/>
              </a:ext>
            </a:extLst>
          </p:cNvPr>
          <p:cNvSpPr>
            <a:spLocks noGrp="1"/>
          </p:cNvSpPr>
          <p:nvPr>
            <p:ph type="title"/>
          </p:nvPr>
        </p:nvSpPr>
        <p:spPr>
          <a:xfrm>
            <a:off x="2616441" y="459965"/>
            <a:ext cx="6433043" cy="838483"/>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latin typeface="Bernard MT Condensed" panose="02050806060905020404" pitchFamily="18" charset="77"/>
                <a:cs typeface="Times New Roman" panose="02020603050405020304" pitchFamily="18" charset="0"/>
              </a:rPr>
              <a:t>VET in the Sixth Regime</a:t>
            </a:r>
          </a:p>
        </p:txBody>
      </p:sp>
      <p:cxnSp>
        <p:nvCxnSpPr>
          <p:cNvPr id="15" name="Straight Arrow Connector 14">
            <a:extLst>
              <a:ext uri="{FF2B5EF4-FFF2-40B4-BE49-F238E27FC236}">
                <a16:creationId xmlns:a16="http://schemas.microsoft.com/office/drawing/2014/main" id="{2BB6D6F1-0BD6-4DF1-E187-BA356C7E3A57}"/>
              </a:ext>
            </a:extLst>
          </p:cNvPr>
          <p:cNvCxnSpPr>
            <a:cxnSpLocks/>
            <a:stCxn id="51" idx="3"/>
            <a:endCxn id="10" idx="1"/>
          </p:cNvCxnSpPr>
          <p:nvPr/>
        </p:nvCxnSpPr>
        <p:spPr>
          <a:xfrm flipV="1">
            <a:off x="6983216" y="1937262"/>
            <a:ext cx="526171" cy="530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B5735E8-AF09-BB46-B581-D644485B107C}"/>
              </a:ext>
            </a:extLst>
          </p:cNvPr>
          <p:cNvCxnSpPr>
            <a:cxnSpLocks/>
          </p:cNvCxnSpPr>
          <p:nvPr/>
        </p:nvCxnSpPr>
        <p:spPr>
          <a:xfrm flipV="1">
            <a:off x="4663206" y="5767292"/>
            <a:ext cx="2286192"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1BF19E7-13A2-1A08-6D08-C4F0E3BFFEC2}"/>
              </a:ext>
            </a:extLst>
          </p:cNvPr>
          <p:cNvCxnSpPr>
            <a:cxnSpLocks/>
            <a:stCxn id="65" idx="2"/>
          </p:cNvCxnSpPr>
          <p:nvPr/>
        </p:nvCxnSpPr>
        <p:spPr>
          <a:xfrm>
            <a:off x="5847290" y="5338438"/>
            <a:ext cx="0" cy="41512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E8EFE8BA-AA62-BB9A-7ED0-127955767A08}"/>
              </a:ext>
            </a:extLst>
          </p:cNvPr>
          <p:cNvCxnSpPr>
            <a:cxnSpLocks/>
          </p:cNvCxnSpPr>
          <p:nvPr/>
        </p:nvCxnSpPr>
        <p:spPr>
          <a:xfrm>
            <a:off x="6983216" y="5753558"/>
            <a:ext cx="0" cy="3044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F44C4B9-F634-33D7-58DC-D2EBF24AECE1}"/>
              </a:ext>
            </a:extLst>
          </p:cNvPr>
          <p:cNvCxnSpPr>
            <a:stCxn id="65" idx="3"/>
          </p:cNvCxnSpPr>
          <p:nvPr/>
        </p:nvCxnSpPr>
        <p:spPr>
          <a:xfrm flipV="1">
            <a:off x="6813053" y="4923692"/>
            <a:ext cx="1768239" cy="972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F09763A-21D6-FE77-2C86-9F6118C29299}"/>
              </a:ext>
            </a:extLst>
          </p:cNvPr>
          <p:cNvCxnSpPr/>
          <p:nvPr/>
        </p:nvCxnSpPr>
        <p:spPr>
          <a:xfrm>
            <a:off x="8581291" y="4484733"/>
            <a:ext cx="1" cy="96017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F9C4103C-F6FB-C4E9-751D-86B4083259B4}"/>
              </a:ext>
            </a:extLst>
          </p:cNvPr>
          <p:cNvCxnSpPr/>
          <p:nvPr/>
        </p:nvCxnSpPr>
        <p:spPr>
          <a:xfrm>
            <a:off x="8557075" y="4512927"/>
            <a:ext cx="62678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422B2C7-AFAE-438A-38E9-226E43C986BA}"/>
              </a:ext>
            </a:extLst>
          </p:cNvPr>
          <p:cNvCxnSpPr/>
          <p:nvPr/>
        </p:nvCxnSpPr>
        <p:spPr>
          <a:xfrm>
            <a:off x="8581292" y="5413027"/>
            <a:ext cx="62678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58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1000"/>
                                        <p:tgtEl>
                                          <p:spTgt spid="51"/>
                                        </p:tgtEl>
                                      </p:cBhvr>
                                    </p:animEffect>
                                    <p:anim calcmode="lin" valueType="num">
                                      <p:cBhvr>
                                        <p:cTn id="8" dur="1000" fill="hold"/>
                                        <p:tgtEl>
                                          <p:spTgt spid="51"/>
                                        </p:tgtEl>
                                        <p:attrNameLst>
                                          <p:attrName>ppt_x</p:attrName>
                                        </p:attrNameLst>
                                      </p:cBhvr>
                                      <p:tavLst>
                                        <p:tav tm="0">
                                          <p:val>
                                            <p:strVal val="#ppt_x"/>
                                          </p:val>
                                        </p:tav>
                                        <p:tav tm="100000">
                                          <p:val>
                                            <p:strVal val="#ppt_x"/>
                                          </p:val>
                                        </p:tav>
                                      </p:tavLst>
                                    </p:anim>
                                    <p:anim calcmode="lin" valueType="num">
                                      <p:cBhvr>
                                        <p:cTn id="9" dur="1000" fill="hold"/>
                                        <p:tgtEl>
                                          <p:spTgt spid="5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anim calcmode="lin" valueType="num">
                                      <p:cBhvr>
                                        <p:cTn id="14" dur="1000" fill="hold"/>
                                        <p:tgtEl>
                                          <p:spTgt spid="15"/>
                                        </p:tgtEl>
                                        <p:attrNameLst>
                                          <p:attrName>ppt_x</p:attrName>
                                        </p:attrNameLst>
                                      </p:cBhvr>
                                      <p:tavLst>
                                        <p:tav tm="0">
                                          <p:val>
                                            <p:strVal val="#ppt_x"/>
                                          </p:val>
                                        </p:tav>
                                        <p:tav tm="100000">
                                          <p:val>
                                            <p:strVal val="#ppt_x"/>
                                          </p:val>
                                        </p:tav>
                                      </p:tavLst>
                                    </p:anim>
                                    <p:anim calcmode="lin" valueType="num">
                                      <p:cBhvr>
                                        <p:cTn id="15" dur="1000" fill="hold"/>
                                        <p:tgtEl>
                                          <p:spTgt spid="1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6" presetClass="entr" presetSubtype="21"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Vertical)">
                                      <p:cBhvr>
                                        <p:cTn id="19" dur="500"/>
                                        <p:tgtEl>
                                          <p:spTgt spid="10"/>
                                        </p:tgtEl>
                                      </p:cBhvr>
                                    </p:animEffect>
                                  </p:childTnLst>
                                </p:cTn>
                              </p:par>
                            </p:childTnLst>
                          </p:cTn>
                        </p:par>
                        <p:par>
                          <p:cTn id="20" fill="hold">
                            <p:stCondLst>
                              <p:cond delay="2500"/>
                            </p:stCondLst>
                            <p:childTnLst>
                              <p:par>
                                <p:cTn id="21" presetID="2" presetClass="entr" presetSubtype="4" fill="hold" nodeType="after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additive="base">
                                        <p:cTn id="23" dur="500" fill="hold"/>
                                        <p:tgtEl>
                                          <p:spTgt spid="56"/>
                                        </p:tgtEl>
                                        <p:attrNameLst>
                                          <p:attrName>ppt_x</p:attrName>
                                        </p:attrNameLst>
                                      </p:cBhvr>
                                      <p:tavLst>
                                        <p:tav tm="0">
                                          <p:val>
                                            <p:strVal val="#ppt_x"/>
                                          </p:val>
                                        </p:tav>
                                        <p:tav tm="100000">
                                          <p:val>
                                            <p:strVal val="#ppt_x"/>
                                          </p:val>
                                        </p:tav>
                                      </p:tavLst>
                                    </p:anim>
                                    <p:anim calcmode="lin" valueType="num">
                                      <p:cBhvr additive="base">
                                        <p:cTn id="24" dur="500" fill="hold"/>
                                        <p:tgtEl>
                                          <p:spTgt spid="56"/>
                                        </p:tgtEl>
                                        <p:attrNameLst>
                                          <p:attrName>ppt_y</p:attrName>
                                        </p:attrNameLst>
                                      </p:cBhvr>
                                      <p:tavLst>
                                        <p:tav tm="0">
                                          <p:val>
                                            <p:strVal val="1+#ppt_h/2"/>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ppt_x"/>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2" presetClass="entr" presetSubtype="4" fill="hold" nodeType="after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500" fill="hold"/>
                                        <p:tgtEl>
                                          <p:spTgt spid="33"/>
                                        </p:tgtEl>
                                        <p:attrNameLst>
                                          <p:attrName>ppt_x</p:attrName>
                                        </p:attrNameLst>
                                      </p:cBhvr>
                                      <p:tavLst>
                                        <p:tav tm="0">
                                          <p:val>
                                            <p:strVal val="#ppt_x"/>
                                          </p:val>
                                        </p:tav>
                                        <p:tav tm="100000">
                                          <p:val>
                                            <p:strVal val="#ppt_x"/>
                                          </p:val>
                                        </p:tav>
                                      </p:tavLst>
                                    </p:anim>
                                    <p:anim calcmode="lin" valueType="num">
                                      <p:cBhvr additive="base">
                                        <p:cTn id="34" dur="500" fill="hold"/>
                                        <p:tgtEl>
                                          <p:spTgt spid="33"/>
                                        </p:tgtEl>
                                        <p:attrNameLst>
                                          <p:attrName>ppt_y</p:attrName>
                                        </p:attrNameLst>
                                      </p:cBhvr>
                                      <p:tavLst>
                                        <p:tav tm="0">
                                          <p:val>
                                            <p:strVal val="1+#ppt_h/2"/>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500"/>
                                  </p:stCondLst>
                                  <p:childTnLst>
                                    <p:set>
                                      <p:cBhvr>
                                        <p:cTn id="37" dur="1" fill="hold">
                                          <p:stCondLst>
                                            <p:cond delay="0"/>
                                          </p:stCondLst>
                                        </p:cTn>
                                        <p:tgtEl>
                                          <p:spTgt spid="65"/>
                                        </p:tgtEl>
                                        <p:attrNameLst>
                                          <p:attrName>style.visibility</p:attrName>
                                        </p:attrNameLst>
                                      </p:cBhvr>
                                      <p:to>
                                        <p:strVal val="visible"/>
                                      </p:to>
                                    </p:set>
                                    <p:animEffect transition="in" filter="fade">
                                      <p:cBhvr>
                                        <p:cTn id="38" dur="500"/>
                                        <p:tgtEl>
                                          <p:spTgt spid="65"/>
                                        </p:tgtEl>
                                      </p:cBhvr>
                                    </p:animEffect>
                                    <p:anim calcmode="lin" valueType="num">
                                      <p:cBhvr>
                                        <p:cTn id="39" dur="500" fill="hold"/>
                                        <p:tgtEl>
                                          <p:spTgt spid="65"/>
                                        </p:tgtEl>
                                        <p:attrNameLst>
                                          <p:attrName>ppt_x</p:attrName>
                                        </p:attrNameLst>
                                      </p:cBhvr>
                                      <p:tavLst>
                                        <p:tav tm="0">
                                          <p:val>
                                            <p:strVal val="#ppt_x"/>
                                          </p:val>
                                        </p:tav>
                                        <p:tav tm="100000">
                                          <p:val>
                                            <p:strVal val="#ppt_x"/>
                                          </p:val>
                                        </p:tav>
                                      </p:tavLst>
                                    </p:anim>
                                    <p:anim calcmode="lin" valueType="num">
                                      <p:cBhvr>
                                        <p:cTn id="40" dur="500" fill="hold"/>
                                        <p:tgtEl>
                                          <p:spTgt spid="65"/>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500"/>
                                  </p:stCondLst>
                                  <p:childTnLst>
                                    <p:set>
                                      <p:cBhvr>
                                        <p:cTn id="43" dur="1" fill="hold">
                                          <p:stCondLst>
                                            <p:cond delay="0"/>
                                          </p:stCondLst>
                                        </p:cTn>
                                        <p:tgtEl>
                                          <p:spTgt spid="66"/>
                                        </p:tgtEl>
                                        <p:attrNameLst>
                                          <p:attrName>style.visibility</p:attrName>
                                        </p:attrNameLst>
                                      </p:cBhvr>
                                      <p:to>
                                        <p:strVal val="visible"/>
                                      </p:to>
                                    </p:set>
                                    <p:animEffect transition="in" filter="fade">
                                      <p:cBhvr>
                                        <p:cTn id="44" dur="500"/>
                                        <p:tgtEl>
                                          <p:spTgt spid="66"/>
                                        </p:tgtEl>
                                      </p:cBhvr>
                                    </p:animEffect>
                                    <p:anim calcmode="lin" valueType="num">
                                      <p:cBhvr>
                                        <p:cTn id="45" dur="500" fill="hold"/>
                                        <p:tgtEl>
                                          <p:spTgt spid="66"/>
                                        </p:tgtEl>
                                        <p:attrNameLst>
                                          <p:attrName>ppt_x</p:attrName>
                                        </p:attrNameLst>
                                      </p:cBhvr>
                                      <p:tavLst>
                                        <p:tav tm="0">
                                          <p:val>
                                            <p:strVal val="#ppt_x"/>
                                          </p:val>
                                        </p:tav>
                                        <p:tav tm="100000">
                                          <p:val>
                                            <p:strVal val="#ppt_x"/>
                                          </p:val>
                                        </p:tav>
                                      </p:tavLst>
                                    </p:anim>
                                    <p:anim calcmode="lin" valueType="num">
                                      <p:cBhvr>
                                        <p:cTn id="46" dur="500" fill="hold"/>
                                        <p:tgtEl>
                                          <p:spTgt spid="66"/>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50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500"/>
                                        <p:tgtEl>
                                          <p:spTgt spid="68"/>
                                        </p:tgtEl>
                                      </p:cBhvr>
                                    </p:animEffect>
                                    <p:anim calcmode="lin" valueType="num">
                                      <p:cBhvr>
                                        <p:cTn id="51" dur="500" fill="hold"/>
                                        <p:tgtEl>
                                          <p:spTgt spid="68"/>
                                        </p:tgtEl>
                                        <p:attrNameLst>
                                          <p:attrName>ppt_x</p:attrName>
                                        </p:attrNameLst>
                                      </p:cBhvr>
                                      <p:tavLst>
                                        <p:tav tm="0">
                                          <p:val>
                                            <p:strVal val="#ppt_x"/>
                                          </p:val>
                                        </p:tav>
                                        <p:tav tm="100000">
                                          <p:val>
                                            <p:strVal val="#ppt_x"/>
                                          </p:val>
                                        </p:tav>
                                      </p:tavLst>
                                    </p:anim>
                                    <p:anim calcmode="lin" valueType="num">
                                      <p:cBhvr>
                                        <p:cTn id="52" dur="500" fill="hold"/>
                                        <p:tgtEl>
                                          <p:spTgt spid="68"/>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2" presetClass="entr" presetSubtype="4" fill="hold" nodeType="afterEffect">
                                  <p:stCondLst>
                                    <p:cond delay="250"/>
                                  </p:stCondLst>
                                  <p:childTnLst>
                                    <p:set>
                                      <p:cBhvr>
                                        <p:cTn id="55" dur="1" fill="hold">
                                          <p:stCondLst>
                                            <p:cond delay="0"/>
                                          </p:stCondLst>
                                        </p:cTn>
                                        <p:tgtEl>
                                          <p:spTgt spid="11"/>
                                        </p:tgtEl>
                                        <p:attrNameLst>
                                          <p:attrName>style.visibility</p:attrName>
                                        </p:attrNameLst>
                                      </p:cBhvr>
                                      <p:to>
                                        <p:strVal val="visible"/>
                                      </p:to>
                                    </p:set>
                                    <p:anim calcmode="lin" valueType="num">
                                      <p:cBhvr additive="base">
                                        <p:cTn id="56" dur="500" fill="hold"/>
                                        <p:tgtEl>
                                          <p:spTgt spid="11"/>
                                        </p:tgtEl>
                                        <p:attrNameLst>
                                          <p:attrName>ppt_x</p:attrName>
                                        </p:attrNameLst>
                                      </p:cBhvr>
                                      <p:tavLst>
                                        <p:tav tm="0">
                                          <p:val>
                                            <p:strVal val="#ppt_x"/>
                                          </p:val>
                                        </p:tav>
                                        <p:tav tm="100000">
                                          <p:val>
                                            <p:strVal val="#ppt_x"/>
                                          </p:val>
                                        </p:tav>
                                      </p:tavLst>
                                    </p:anim>
                                    <p:anim calcmode="lin" valueType="num">
                                      <p:cBhvr additive="base">
                                        <p:cTn id="57" dur="500" fill="hold"/>
                                        <p:tgtEl>
                                          <p:spTgt spid="11"/>
                                        </p:tgtEl>
                                        <p:attrNameLst>
                                          <p:attrName>ppt_y</p:attrName>
                                        </p:attrNameLst>
                                      </p:cBhvr>
                                      <p:tavLst>
                                        <p:tav tm="0">
                                          <p:val>
                                            <p:strVal val="1+#ppt_h/2"/>
                                          </p:val>
                                        </p:tav>
                                        <p:tav tm="100000">
                                          <p:val>
                                            <p:strVal val="#ppt_y"/>
                                          </p:val>
                                        </p:tav>
                                      </p:tavLst>
                                    </p:anim>
                                  </p:childTnLst>
                                </p:cTn>
                              </p:par>
                            </p:childTnLst>
                          </p:cTn>
                        </p:par>
                        <p:par>
                          <p:cTn id="58" fill="hold">
                            <p:stCondLst>
                              <p:cond delay="7750"/>
                            </p:stCondLst>
                            <p:childTnLst>
                              <p:par>
                                <p:cTn id="59" presetID="2" presetClass="entr" presetSubtype="4" fill="hold" nodeType="afterEffect">
                                  <p:stCondLst>
                                    <p:cond delay="50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par>
                          <p:cTn id="63" fill="hold">
                            <p:stCondLst>
                              <p:cond delay="8750"/>
                            </p:stCondLst>
                            <p:childTnLst>
                              <p:par>
                                <p:cTn id="64" presetID="2" presetClass="entr" presetSubtype="4" fill="hold" nodeType="afterEffect">
                                  <p:stCondLst>
                                    <p:cond delay="500"/>
                                  </p:stCondLst>
                                  <p:childTnLst>
                                    <p:set>
                                      <p:cBhvr>
                                        <p:cTn id="65" dur="1" fill="hold">
                                          <p:stCondLst>
                                            <p:cond delay="0"/>
                                          </p:stCondLst>
                                        </p:cTn>
                                        <p:tgtEl>
                                          <p:spTgt spid="24"/>
                                        </p:tgtEl>
                                        <p:attrNameLst>
                                          <p:attrName>style.visibility</p:attrName>
                                        </p:attrNameLst>
                                      </p:cBhvr>
                                      <p:to>
                                        <p:strVal val="visible"/>
                                      </p:to>
                                    </p:set>
                                    <p:anim calcmode="lin" valueType="num">
                                      <p:cBhvr additive="base">
                                        <p:cTn id="66" dur="500" fill="hold"/>
                                        <p:tgtEl>
                                          <p:spTgt spid="24"/>
                                        </p:tgtEl>
                                        <p:attrNameLst>
                                          <p:attrName>ppt_x</p:attrName>
                                        </p:attrNameLst>
                                      </p:cBhvr>
                                      <p:tavLst>
                                        <p:tav tm="0">
                                          <p:val>
                                            <p:strVal val="#ppt_x"/>
                                          </p:val>
                                        </p:tav>
                                        <p:tav tm="100000">
                                          <p:val>
                                            <p:strVal val="#ppt_x"/>
                                          </p:val>
                                        </p:tav>
                                      </p:tavLst>
                                    </p:anim>
                                    <p:anim calcmode="lin" valueType="num">
                                      <p:cBhvr additive="base">
                                        <p:cTn id="67" dur="500" fill="hold"/>
                                        <p:tgtEl>
                                          <p:spTgt spid="24"/>
                                        </p:tgtEl>
                                        <p:attrNameLst>
                                          <p:attrName>ppt_y</p:attrName>
                                        </p:attrNameLst>
                                      </p:cBhvr>
                                      <p:tavLst>
                                        <p:tav tm="0">
                                          <p:val>
                                            <p:strVal val="1+#ppt_h/2"/>
                                          </p:val>
                                        </p:tav>
                                        <p:tav tm="100000">
                                          <p:val>
                                            <p:strVal val="#ppt_y"/>
                                          </p:val>
                                        </p:tav>
                                      </p:tavLst>
                                    </p:anim>
                                  </p:childTnLst>
                                </p:cTn>
                              </p:par>
                            </p:childTnLst>
                          </p:cTn>
                        </p:par>
                        <p:par>
                          <p:cTn id="68" fill="hold">
                            <p:stCondLst>
                              <p:cond delay="9750"/>
                            </p:stCondLst>
                            <p:childTnLst>
                              <p:par>
                                <p:cTn id="69" presetID="2" presetClass="entr" presetSubtype="4" fill="hold" nodeType="afterEffect">
                                  <p:stCondLst>
                                    <p:cond delay="500"/>
                                  </p:stCondLst>
                                  <p:childTnLst>
                                    <p:set>
                                      <p:cBhvr>
                                        <p:cTn id="70" dur="1" fill="hold">
                                          <p:stCondLst>
                                            <p:cond delay="0"/>
                                          </p:stCondLst>
                                        </p:cTn>
                                        <p:tgtEl>
                                          <p:spTgt spid="30"/>
                                        </p:tgtEl>
                                        <p:attrNameLst>
                                          <p:attrName>style.visibility</p:attrName>
                                        </p:attrNameLst>
                                      </p:cBhvr>
                                      <p:to>
                                        <p:strVal val="visible"/>
                                      </p:to>
                                    </p:set>
                                    <p:anim calcmode="lin" valueType="num">
                                      <p:cBhvr additive="base">
                                        <p:cTn id="71" dur="500" fill="hold"/>
                                        <p:tgtEl>
                                          <p:spTgt spid="30"/>
                                        </p:tgtEl>
                                        <p:attrNameLst>
                                          <p:attrName>ppt_x</p:attrName>
                                        </p:attrNameLst>
                                      </p:cBhvr>
                                      <p:tavLst>
                                        <p:tav tm="0">
                                          <p:val>
                                            <p:strVal val="#ppt_x"/>
                                          </p:val>
                                        </p:tav>
                                        <p:tav tm="100000">
                                          <p:val>
                                            <p:strVal val="#ppt_x"/>
                                          </p:val>
                                        </p:tav>
                                      </p:tavLst>
                                    </p:anim>
                                    <p:anim calcmode="lin" valueType="num">
                                      <p:cBhvr additive="base">
                                        <p:cTn id="72" dur="500" fill="hold"/>
                                        <p:tgtEl>
                                          <p:spTgt spid="30"/>
                                        </p:tgtEl>
                                        <p:attrNameLst>
                                          <p:attrName>ppt_y</p:attrName>
                                        </p:attrNameLst>
                                      </p:cBhvr>
                                      <p:tavLst>
                                        <p:tav tm="0">
                                          <p:val>
                                            <p:strVal val="1+#ppt_h/2"/>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fade">
                                      <p:cBhvr>
                                        <p:cTn id="75" dur="500"/>
                                        <p:tgtEl>
                                          <p:spTgt spid="27"/>
                                        </p:tgtEl>
                                      </p:cBhvr>
                                    </p:animEffect>
                                    <p:anim calcmode="lin" valueType="num">
                                      <p:cBhvr>
                                        <p:cTn id="76" dur="500" fill="hold"/>
                                        <p:tgtEl>
                                          <p:spTgt spid="27"/>
                                        </p:tgtEl>
                                        <p:attrNameLst>
                                          <p:attrName>ppt_x</p:attrName>
                                        </p:attrNameLst>
                                      </p:cBhvr>
                                      <p:tavLst>
                                        <p:tav tm="0">
                                          <p:val>
                                            <p:strVal val="#ppt_x"/>
                                          </p:val>
                                        </p:tav>
                                        <p:tav tm="100000">
                                          <p:val>
                                            <p:strVal val="#ppt_x"/>
                                          </p:val>
                                        </p:tav>
                                      </p:tavLst>
                                    </p:anim>
                                    <p:anim calcmode="lin" valueType="num">
                                      <p:cBhvr>
                                        <p:cTn id="77" dur="500" fill="hold"/>
                                        <p:tgtEl>
                                          <p:spTgt spid="27"/>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500"/>
                                        <p:tgtEl>
                                          <p:spTgt spid="25"/>
                                        </p:tgtEl>
                                      </p:cBhvr>
                                    </p:animEffect>
                                    <p:anim calcmode="lin" valueType="num">
                                      <p:cBhvr>
                                        <p:cTn id="81" dur="500" fill="hold"/>
                                        <p:tgtEl>
                                          <p:spTgt spid="25"/>
                                        </p:tgtEl>
                                        <p:attrNameLst>
                                          <p:attrName>ppt_x</p:attrName>
                                        </p:attrNameLst>
                                      </p:cBhvr>
                                      <p:tavLst>
                                        <p:tav tm="0">
                                          <p:val>
                                            <p:strVal val="#ppt_x"/>
                                          </p:val>
                                        </p:tav>
                                        <p:tav tm="100000">
                                          <p:val>
                                            <p:strVal val="#ppt_x"/>
                                          </p:val>
                                        </p:tav>
                                      </p:tavLst>
                                    </p:anim>
                                    <p:anim calcmode="lin" valueType="num">
                                      <p:cBhvr>
                                        <p:cTn id="82" dur="5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10750"/>
                            </p:stCondLst>
                            <p:childTnLst>
                              <p:par>
                                <p:cTn id="84" presetID="42" presetClass="entr" presetSubtype="0" fill="hold" nodeType="afterEffect">
                                  <p:stCondLst>
                                    <p:cond delay="0"/>
                                  </p:stCondLst>
                                  <p:childTnLst>
                                    <p:set>
                                      <p:cBhvr>
                                        <p:cTn id="85" dur="1" fill="hold">
                                          <p:stCondLst>
                                            <p:cond delay="0"/>
                                          </p:stCondLst>
                                        </p:cTn>
                                        <p:tgtEl>
                                          <p:spTgt spid="70"/>
                                        </p:tgtEl>
                                        <p:attrNameLst>
                                          <p:attrName>style.visibility</p:attrName>
                                        </p:attrNameLst>
                                      </p:cBhvr>
                                      <p:to>
                                        <p:strVal val="visible"/>
                                      </p:to>
                                    </p:set>
                                    <p:animEffect transition="in" filter="fade">
                                      <p:cBhvr>
                                        <p:cTn id="86" dur="500"/>
                                        <p:tgtEl>
                                          <p:spTgt spid="70"/>
                                        </p:tgtEl>
                                      </p:cBhvr>
                                    </p:animEffect>
                                    <p:anim calcmode="lin" valueType="num">
                                      <p:cBhvr>
                                        <p:cTn id="87" dur="500" fill="hold"/>
                                        <p:tgtEl>
                                          <p:spTgt spid="70"/>
                                        </p:tgtEl>
                                        <p:attrNameLst>
                                          <p:attrName>ppt_x</p:attrName>
                                        </p:attrNameLst>
                                      </p:cBhvr>
                                      <p:tavLst>
                                        <p:tav tm="0">
                                          <p:val>
                                            <p:strVal val="#ppt_x"/>
                                          </p:val>
                                        </p:tav>
                                        <p:tav tm="100000">
                                          <p:val>
                                            <p:strVal val="#ppt_x"/>
                                          </p:val>
                                        </p:tav>
                                      </p:tavLst>
                                    </p:anim>
                                    <p:anim calcmode="lin" valueType="num">
                                      <p:cBhvr>
                                        <p:cTn id="88" dur="500" fill="hold"/>
                                        <p:tgtEl>
                                          <p:spTgt spid="70"/>
                                        </p:tgtEl>
                                        <p:attrNameLst>
                                          <p:attrName>ppt_y</p:attrName>
                                        </p:attrNameLst>
                                      </p:cBhvr>
                                      <p:tavLst>
                                        <p:tav tm="0">
                                          <p:val>
                                            <p:strVal val="#ppt_y+.1"/>
                                          </p:val>
                                        </p:tav>
                                        <p:tav tm="100000">
                                          <p:val>
                                            <p:strVal val="#ppt_y"/>
                                          </p:val>
                                        </p:tav>
                                      </p:tavLst>
                                    </p:anim>
                                  </p:childTnLst>
                                </p:cTn>
                              </p:par>
                            </p:childTnLst>
                          </p:cTn>
                        </p:par>
                        <p:par>
                          <p:cTn id="89" fill="hold">
                            <p:stCondLst>
                              <p:cond delay="11250"/>
                            </p:stCondLst>
                            <p:childTnLst>
                              <p:par>
                                <p:cTn id="90" presetID="42" presetClass="entr" presetSubtype="0" fill="hold" nodeType="after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fade">
                                      <p:cBhvr>
                                        <p:cTn id="92" dur="500"/>
                                        <p:tgtEl>
                                          <p:spTgt spid="29"/>
                                        </p:tgtEl>
                                      </p:cBhvr>
                                    </p:animEffect>
                                    <p:anim calcmode="lin" valueType="num">
                                      <p:cBhvr>
                                        <p:cTn id="93" dur="500" fill="hold"/>
                                        <p:tgtEl>
                                          <p:spTgt spid="29"/>
                                        </p:tgtEl>
                                        <p:attrNameLst>
                                          <p:attrName>ppt_x</p:attrName>
                                        </p:attrNameLst>
                                      </p:cBhvr>
                                      <p:tavLst>
                                        <p:tav tm="0">
                                          <p:val>
                                            <p:strVal val="#ppt_x"/>
                                          </p:val>
                                        </p:tav>
                                        <p:tav tm="100000">
                                          <p:val>
                                            <p:strVal val="#ppt_x"/>
                                          </p:val>
                                        </p:tav>
                                      </p:tavLst>
                                    </p:anim>
                                    <p:anim calcmode="lin" valueType="num">
                                      <p:cBhvr>
                                        <p:cTn id="94" dur="500" fill="hold"/>
                                        <p:tgtEl>
                                          <p:spTgt spid="29"/>
                                        </p:tgtEl>
                                        <p:attrNameLst>
                                          <p:attrName>ppt_y</p:attrName>
                                        </p:attrNameLst>
                                      </p:cBhvr>
                                      <p:tavLst>
                                        <p:tav tm="0">
                                          <p:val>
                                            <p:strVal val="#ppt_y+.1"/>
                                          </p:val>
                                        </p:tav>
                                        <p:tav tm="100000">
                                          <p:val>
                                            <p:strVal val="#ppt_y"/>
                                          </p:val>
                                        </p:tav>
                                      </p:tavLst>
                                    </p:anim>
                                  </p:childTnLst>
                                </p:cTn>
                              </p:par>
                            </p:childTnLst>
                          </p:cTn>
                        </p:par>
                        <p:par>
                          <p:cTn id="95" fill="hold">
                            <p:stCondLst>
                              <p:cond delay="11750"/>
                            </p:stCondLst>
                            <p:childTnLst>
                              <p:par>
                                <p:cTn id="96" presetID="42" presetClass="entr" presetSubtype="0" fill="hold" grpId="0" nodeType="afterEffect">
                                  <p:stCondLst>
                                    <p:cond delay="0"/>
                                  </p:stCondLst>
                                  <p:childTnLst>
                                    <p:set>
                                      <p:cBhvr>
                                        <p:cTn id="97" dur="1" fill="hold">
                                          <p:stCondLst>
                                            <p:cond delay="0"/>
                                          </p:stCondLst>
                                        </p:cTn>
                                        <p:tgtEl>
                                          <p:spTgt spid="67"/>
                                        </p:tgtEl>
                                        <p:attrNameLst>
                                          <p:attrName>style.visibility</p:attrName>
                                        </p:attrNameLst>
                                      </p:cBhvr>
                                      <p:to>
                                        <p:strVal val="visible"/>
                                      </p:to>
                                    </p:set>
                                    <p:animEffect transition="in" filter="fade">
                                      <p:cBhvr>
                                        <p:cTn id="98" dur="500"/>
                                        <p:tgtEl>
                                          <p:spTgt spid="67"/>
                                        </p:tgtEl>
                                      </p:cBhvr>
                                    </p:animEffect>
                                    <p:anim calcmode="lin" valueType="num">
                                      <p:cBhvr>
                                        <p:cTn id="99" dur="500" fill="hold"/>
                                        <p:tgtEl>
                                          <p:spTgt spid="67"/>
                                        </p:tgtEl>
                                        <p:attrNameLst>
                                          <p:attrName>ppt_x</p:attrName>
                                        </p:attrNameLst>
                                      </p:cBhvr>
                                      <p:tavLst>
                                        <p:tav tm="0">
                                          <p:val>
                                            <p:strVal val="#ppt_x"/>
                                          </p:val>
                                        </p:tav>
                                        <p:tav tm="100000">
                                          <p:val>
                                            <p:strVal val="#ppt_x"/>
                                          </p:val>
                                        </p:tav>
                                      </p:tavLst>
                                    </p:anim>
                                    <p:anim calcmode="lin" valueType="num">
                                      <p:cBhvr>
                                        <p:cTn id="100" dur="500" fill="hold"/>
                                        <p:tgtEl>
                                          <p:spTgt spid="67"/>
                                        </p:tgtEl>
                                        <p:attrNameLst>
                                          <p:attrName>ppt_y</p:attrName>
                                        </p:attrNameLst>
                                      </p:cBhvr>
                                      <p:tavLst>
                                        <p:tav tm="0">
                                          <p:val>
                                            <p:strVal val="#ppt_y+.1"/>
                                          </p:val>
                                        </p:tav>
                                        <p:tav tm="100000">
                                          <p:val>
                                            <p:strVal val="#ppt_y"/>
                                          </p:val>
                                        </p:tav>
                                      </p:tavLst>
                                    </p:anim>
                                  </p:childTnLst>
                                </p:cTn>
                              </p:par>
                            </p:childTnLst>
                          </p:cTn>
                        </p:par>
                        <p:par>
                          <p:cTn id="101" fill="hold">
                            <p:stCondLst>
                              <p:cond delay="12250"/>
                            </p:stCondLst>
                            <p:childTnLst>
                              <p:par>
                                <p:cTn id="102" presetID="42" presetClass="entr" presetSubtype="0" fill="hold" grpId="0" nodeType="afterEffect">
                                  <p:stCondLst>
                                    <p:cond delay="0"/>
                                  </p:stCondLst>
                                  <p:childTnLst>
                                    <p:set>
                                      <p:cBhvr>
                                        <p:cTn id="103" dur="1" fill="hold">
                                          <p:stCondLst>
                                            <p:cond delay="0"/>
                                          </p:stCondLst>
                                        </p:cTn>
                                        <p:tgtEl>
                                          <p:spTgt spid="6"/>
                                        </p:tgtEl>
                                        <p:attrNameLst>
                                          <p:attrName>style.visibility</p:attrName>
                                        </p:attrNameLst>
                                      </p:cBhvr>
                                      <p:to>
                                        <p:strVal val="visible"/>
                                      </p:to>
                                    </p:set>
                                    <p:animEffect transition="in" filter="fade">
                                      <p:cBhvr>
                                        <p:cTn id="104" dur="500"/>
                                        <p:tgtEl>
                                          <p:spTgt spid="6"/>
                                        </p:tgtEl>
                                      </p:cBhvr>
                                    </p:animEffect>
                                    <p:anim calcmode="lin" valueType="num">
                                      <p:cBhvr>
                                        <p:cTn id="105" dur="500" fill="hold"/>
                                        <p:tgtEl>
                                          <p:spTgt spid="6"/>
                                        </p:tgtEl>
                                        <p:attrNameLst>
                                          <p:attrName>ppt_x</p:attrName>
                                        </p:attrNameLst>
                                      </p:cBhvr>
                                      <p:tavLst>
                                        <p:tav tm="0">
                                          <p:val>
                                            <p:strVal val="#ppt_x"/>
                                          </p:val>
                                        </p:tav>
                                        <p:tav tm="100000">
                                          <p:val>
                                            <p:strVal val="#ppt_x"/>
                                          </p:val>
                                        </p:tav>
                                      </p:tavLst>
                                    </p:anim>
                                    <p:anim calcmode="lin" valueType="num">
                                      <p:cBhvr>
                                        <p:cTn id="106"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51" grpId="0" animBg="1"/>
      <p:bldP spid="65" grpId="0" animBg="1"/>
      <p:bldP spid="66" grpId="0" animBg="1"/>
      <p:bldP spid="67" grpId="0" animBg="1"/>
      <p:bldP spid="6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BEA0-0B93-7EB1-6D50-58A043892131}"/>
              </a:ext>
            </a:extLst>
          </p:cNvPr>
          <p:cNvSpPr>
            <a:spLocks noGrp="1"/>
          </p:cNvSpPr>
          <p:nvPr>
            <p:ph type="title"/>
          </p:nvPr>
        </p:nvSpPr>
        <p:spPr/>
        <p:txBody>
          <a:bodyPr/>
          <a:lstStyle/>
          <a:p>
            <a:pPr algn="ctr"/>
            <a:r>
              <a:rPr lang="en-GB" b="1" dirty="0"/>
              <a:t>Organogram</a:t>
            </a:r>
          </a:p>
        </p:txBody>
      </p:sp>
      <p:sp>
        <p:nvSpPr>
          <p:cNvPr id="26" name="Rectangle 1">
            <a:extLst>
              <a:ext uri="{FF2B5EF4-FFF2-40B4-BE49-F238E27FC236}">
                <a16:creationId xmlns:a16="http://schemas.microsoft.com/office/drawing/2014/main" id="{3AA8827C-945B-5048-D5AF-0B0A6DAD7DC3}"/>
              </a:ext>
            </a:extLst>
          </p:cNvPr>
          <p:cNvSpPr>
            <a:spLocks noChangeArrowheads="1"/>
          </p:cNvSpPr>
          <p:nvPr/>
        </p:nvSpPr>
        <p:spPr bwMode="auto">
          <a:xfrm>
            <a:off x="6741283" y="1933669"/>
            <a:ext cx="1757255" cy="591949"/>
          </a:xfrm>
          <a:prstGeom prst="rect">
            <a:avLst/>
          </a:prstGeom>
          <a:solidFill>
            <a:srgbClr val="4472C4"/>
          </a:solidFill>
          <a:ln w="12700">
            <a:solidFill>
              <a:srgbClr val="09101D"/>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1" dirty="0">
                <a:solidFill>
                  <a:schemeClr val="bg1"/>
                </a:solidFill>
                <a:latin typeface="Perpetua" panose="02020502060401020303" pitchFamily="18" charset="77"/>
                <a:cs typeface="Times New Roman" panose="02020603050405020304" pitchFamily="18" charset="0"/>
              </a:rPr>
              <a:t>Higher Ed (</a:t>
            </a:r>
            <a:r>
              <a:rPr lang="en-US" altLang="en-US" sz="2000" b="1" dirty="0" err="1">
                <a:solidFill>
                  <a:schemeClr val="bg1"/>
                </a:solidFill>
                <a:latin typeface="Perpetua" panose="02020502060401020303" pitchFamily="18" charset="77"/>
                <a:cs typeface="Times New Roman" panose="02020603050405020304" pitchFamily="18" charset="0"/>
              </a:rPr>
              <a:t>Techn</a:t>
            </a:r>
            <a:r>
              <a:rPr lang="en-US" altLang="en-US" sz="2000" b="1" dirty="0">
                <a:solidFill>
                  <a:schemeClr val="bg1"/>
                </a:solidFill>
                <a:latin typeface="Perpetua" panose="02020502060401020303" pitchFamily="18" charset="77"/>
                <a:cs typeface="Times New Roman" panose="02020603050405020304" pitchFamily="18" charset="0"/>
              </a:rPr>
              <a:t>)</a:t>
            </a:r>
            <a:endParaRPr kumimoji="0" lang="en-US" altLang="en-US" sz="2000" b="1" u="none" strike="noStrike" cap="none" normalizeH="0" baseline="0" dirty="0">
              <a:ln>
                <a:noFill/>
              </a:ln>
              <a:solidFill>
                <a:schemeClr val="bg1"/>
              </a:solidFill>
              <a:effectLst/>
              <a:latin typeface="Perpetua" panose="02020502060401020303" pitchFamily="18" charset="77"/>
            </a:endParaRPr>
          </a:p>
        </p:txBody>
      </p:sp>
      <p:sp>
        <p:nvSpPr>
          <p:cNvPr id="27" name="Rectangle 54">
            <a:extLst>
              <a:ext uri="{FF2B5EF4-FFF2-40B4-BE49-F238E27FC236}">
                <a16:creationId xmlns:a16="http://schemas.microsoft.com/office/drawing/2014/main" id="{C2F067EA-3596-0467-F764-6844F17D4ED4}"/>
              </a:ext>
            </a:extLst>
          </p:cNvPr>
          <p:cNvSpPr>
            <a:spLocks noChangeArrowheads="1"/>
          </p:cNvSpPr>
          <p:nvPr/>
        </p:nvSpPr>
        <p:spPr bwMode="auto">
          <a:xfrm>
            <a:off x="3850224" y="4716302"/>
            <a:ext cx="1676400" cy="622617"/>
          </a:xfrm>
          <a:prstGeom prst="rect">
            <a:avLst/>
          </a:prstGeom>
          <a:solidFill>
            <a:srgbClr val="4472C4"/>
          </a:solidFill>
          <a:ln w="12700">
            <a:solidFill>
              <a:srgbClr val="09101D"/>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u="none" strike="noStrike" cap="none" normalizeH="0" baseline="0" dirty="0">
                <a:ln>
                  <a:noFill/>
                </a:ln>
                <a:solidFill>
                  <a:schemeClr val="bg1"/>
                </a:solidFill>
                <a:effectLst/>
                <a:latin typeface="Perpetua" panose="02020502060401020303" pitchFamily="18" charset="77"/>
              </a:rPr>
              <a:t>VET in Sec</a:t>
            </a:r>
          </a:p>
        </p:txBody>
      </p:sp>
      <p:cxnSp>
        <p:nvCxnSpPr>
          <p:cNvPr id="47" name="Straight Arrow Connector 46">
            <a:extLst>
              <a:ext uri="{FF2B5EF4-FFF2-40B4-BE49-F238E27FC236}">
                <a16:creationId xmlns:a16="http://schemas.microsoft.com/office/drawing/2014/main" id="{84098B3A-90E5-A213-1478-5A4FF5F9B98B}"/>
              </a:ext>
            </a:extLst>
          </p:cNvPr>
          <p:cNvCxnSpPr>
            <a:cxnSpLocks/>
          </p:cNvCxnSpPr>
          <p:nvPr/>
        </p:nvCxnSpPr>
        <p:spPr>
          <a:xfrm flipV="1">
            <a:off x="4062742" y="2385157"/>
            <a:ext cx="0" cy="3089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48" name="Rectangle 56">
            <a:extLst>
              <a:ext uri="{FF2B5EF4-FFF2-40B4-BE49-F238E27FC236}">
                <a16:creationId xmlns:a16="http://schemas.microsoft.com/office/drawing/2014/main" id="{5FDECA41-5A31-5C5D-08E4-227B48C69CB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cxnSp>
        <p:nvCxnSpPr>
          <p:cNvPr id="58" name="Straight Arrow Connector 57">
            <a:extLst>
              <a:ext uri="{FF2B5EF4-FFF2-40B4-BE49-F238E27FC236}">
                <a16:creationId xmlns:a16="http://schemas.microsoft.com/office/drawing/2014/main" id="{E9AF26E0-2947-4B75-A939-776510DF9FBE}"/>
              </a:ext>
            </a:extLst>
          </p:cNvPr>
          <p:cNvCxnSpPr>
            <a:cxnSpLocks/>
          </p:cNvCxnSpPr>
          <p:nvPr/>
        </p:nvCxnSpPr>
        <p:spPr>
          <a:xfrm>
            <a:off x="10201790" y="1715916"/>
            <a:ext cx="11355" cy="107624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FE3FAFD5-8214-FD37-5943-E3DCD4D80E71}"/>
              </a:ext>
            </a:extLst>
          </p:cNvPr>
          <p:cNvSpPr/>
          <p:nvPr/>
        </p:nvSpPr>
        <p:spPr>
          <a:xfrm>
            <a:off x="2608264" y="713983"/>
            <a:ext cx="6508027" cy="763696"/>
          </a:xfrm>
          <a:prstGeom prst="rect">
            <a:avLst/>
          </a:prstGeom>
          <a:solidFill>
            <a:srgbClr val="E7BE57"/>
          </a:solidFill>
          <a:ln>
            <a:solidFill>
              <a:srgbClr val="E7BE5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tx1"/>
                </a:solidFill>
                <a:latin typeface="Bernard MT Condensed" panose="02050806060905020404" pitchFamily="18" charset="77"/>
                <a:cs typeface="Times New Roman" panose="02020603050405020304" pitchFamily="18" charset="0"/>
              </a:rPr>
              <a:t>Structure of VET </a:t>
            </a:r>
          </a:p>
        </p:txBody>
      </p:sp>
      <p:cxnSp>
        <p:nvCxnSpPr>
          <p:cNvPr id="65" name="Straight Connector 64">
            <a:extLst>
              <a:ext uri="{FF2B5EF4-FFF2-40B4-BE49-F238E27FC236}">
                <a16:creationId xmlns:a16="http://schemas.microsoft.com/office/drawing/2014/main" id="{3D1888D1-C5F4-448C-304C-651606026770}"/>
              </a:ext>
            </a:extLst>
          </p:cNvPr>
          <p:cNvCxnSpPr>
            <a:cxnSpLocks/>
          </p:cNvCxnSpPr>
          <p:nvPr/>
        </p:nvCxnSpPr>
        <p:spPr>
          <a:xfrm>
            <a:off x="3067051" y="1601788"/>
            <a:ext cx="5330825" cy="0"/>
          </a:xfrm>
          <a:prstGeom prst="line">
            <a:avLst/>
          </a:prstGeom>
        </p:spPr>
        <p:style>
          <a:lnRef idx="2">
            <a:schemeClr val="accent6"/>
          </a:lnRef>
          <a:fillRef idx="0">
            <a:schemeClr val="accent6"/>
          </a:fillRef>
          <a:effectRef idx="1">
            <a:schemeClr val="accent6"/>
          </a:effectRef>
          <a:fontRef idx="minor">
            <a:schemeClr val="tx1"/>
          </a:fontRef>
        </p:style>
      </p:cxnSp>
      <p:sp>
        <p:nvSpPr>
          <p:cNvPr id="7" name="Rectangle 54">
            <a:extLst>
              <a:ext uri="{FF2B5EF4-FFF2-40B4-BE49-F238E27FC236}">
                <a16:creationId xmlns:a16="http://schemas.microsoft.com/office/drawing/2014/main" id="{162DCE3D-E910-45E6-AA5B-341DB66EE8F3}"/>
              </a:ext>
            </a:extLst>
          </p:cNvPr>
          <p:cNvSpPr>
            <a:spLocks noChangeArrowheads="1"/>
          </p:cNvSpPr>
          <p:nvPr/>
        </p:nvSpPr>
        <p:spPr bwMode="auto">
          <a:xfrm>
            <a:off x="6534808" y="4716301"/>
            <a:ext cx="1676400" cy="622617"/>
          </a:xfrm>
          <a:prstGeom prst="rect">
            <a:avLst/>
          </a:prstGeom>
          <a:solidFill>
            <a:srgbClr val="4472C4"/>
          </a:solidFill>
          <a:ln w="12700">
            <a:solidFill>
              <a:srgbClr val="09101D"/>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u="none" strike="noStrike" cap="none" normalizeH="0" baseline="0" dirty="0">
                <a:ln>
                  <a:noFill/>
                </a:ln>
                <a:solidFill>
                  <a:schemeClr val="bg1"/>
                </a:solidFill>
                <a:effectLst/>
                <a:latin typeface="Perpetua" panose="02020502060401020303" pitchFamily="18" charset="77"/>
              </a:rPr>
              <a:t>VET in VTC</a:t>
            </a:r>
          </a:p>
        </p:txBody>
      </p:sp>
      <p:cxnSp>
        <p:nvCxnSpPr>
          <p:cNvPr id="12" name="Straight Arrow Connector 11">
            <a:extLst>
              <a:ext uri="{FF2B5EF4-FFF2-40B4-BE49-F238E27FC236}">
                <a16:creationId xmlns:a16="http://schemas.microsoft.com/office/drawing/2014/main" id="{7E7CFED8-5C29-D94C-8B68-BA75A6769D3E}"/>
              </a:ext>
            </a:extLst>
          </p:cNvPr>
          <p:cNvCxnSpPr>
            <a:stCxn id="27" idx="0"/>
          </p:cNvCxnSpPr>
          <p:nvPr/>
        </p:nvCxnSpPr>
        <p:spPr>
          <a:xfrm flipV="1">
            <a:off x="4688424" y="4017717"/>
            <a:ext cx="0" cy="69858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5C78702-447A-8F76-C8B9-FD84192AC1A2}"/>
              </a:ext>
            </a:extLst>
          </p:cNvPr>
          <p:cNvCxnSpPr/>
          <p:nvPr/>
        </p:nvCxnSpPr>
        <p:spPr>
          <a:xfrm flipV="1">
            <a:off x="7373008" y="4036181"/>
            <a:ext cx="0" cy="69858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B0863180-8CC9-1DBF-3002-8B14D7A9BE22}"/>
              </a:ext>
            </a:extLst>
          </p:cNvPr>
          <p:cNvSpPr/>
          <p:nvPr/>
        </p:nvSpPr>
        <p:spPr>
          <a:xfrm>
            <a:off x="5244902" y="2943500"/>
            <a:ext cx="1676400" cy="6318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latin typeface="Perpetua" panose="02020502060401020303" pitchFamily="18" charset="77"/>
              </a:rPr>
              <a:t>TET</a:t>
            </a:r>
          </a:p>
        </p:txBody>
      </p:sp>
      <p:cxnSp>
        <p:nvCxnSpPr>
          <p:cNvPr id="16" name="Straight Connector 15">
            <a:extLst>
              <a:ext uri="{FF2B5EF4-FFF2-40B4-BE49-F238E27FC236}">
                <a16:creationId xmlns:a16="http://schemas.microsoft.com/office/drawing/2014/main" id="{06C2FEA5-9485-F4FF-54C4-4CB1A981824A}"/>
              </a:ext>
            </a:extLst>
          </p:cNvPr>
          <p:cNvCxnSpPr/>
          <p:nvPr/>
        </p:nvCxnSpPr>
        <p:spPr>
          <a:xfrm>
            <a:off x="4688424" y="4036181"/>
            <a:ext cx="268458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8866B09-EB90-01B6-FB22-7258C8F56110}"/>
              </a:ext>
            </a:extLst>
          </p:cNvPr>
          <p:cNvCxnSpPr>
            <a:endCxn id="14" idx="2"/>
          </p:cNvCxnSpPr>
          <p:nvPr/>
        </p:nvCxnSpPr>
        <p:spPr>
          <a:xfrm flipH="1" flipV="1">
            <a:off x="6083102" y="3575337"/>
            <a:ext cx="12898" cy="46084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Rectangle 1">
            <a:extLst>
              <a:ext uri="{FF2B5EF4-FFF2-40B4-BE49-F238E27FC236}">
                <a16:creationId xmlns:a16="http://schemas.microsoft.com/office/drawing/2014/main" id="{335D8E1F-EB18-D37B-7518-1BD17D18DB35}"/>
              </a:ext>
            </a:extLst>
          </p:cNvPr>
          <p:cNvSpPr>
            <a:spLocks noChangeArrowheads="1"/>
          </p:cNvSpPr>
          <p:nvPr/>
        </p:nvSpPr>
        <p:spPr bwMode="auto">
          <a:xfrm>
            <a:off x="9116291" y="2660753"/>
            <a:ext cx="1676400" cy="979078"/>
          </a:xfrm>
          <a:prstGeom prst="rect">
            <a:avLst/>
          </a:prstGeom>
          <a:ln>
            <a:headEnd/>
            <a:tailEnd/>
          </a:ln>
        </p:spPr>
        <p:style>
          <a:lnRef idx="2">
            <a:schemeClr val="accent2">
              <a:shade val="15000"/>
            </a:schemeClr>
          </a:lnRef>
          <a:fillRef idx="1">
            <a:schemeClr val="accent2"/>
          </a:fillRef>
          <a:effectRef idx="0">
            <a:schemeClr val="accent2"/>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400" b="1" dirty="0" err="1">
                <a:solidFill>
                  <a:schemeClr val="bg1"/>
                </a:solidFill>
                <a:latin typeface="Perpetua" panose="02020502060401020303" pitchFamily="18" charset="77"/>
                <a:ea typeface="Calibri" panose="020F0502020204030204" pitchFamily="34" charset="0"/>
                <a:cs typeface="Times New Roman" panose="02020603050405020304" pitchFamily="18" charset="0"/>
              </a:rPr>
              <a:t>Labour</a:t>
            </a:r>
            <a:r>
              <a:rPr lang="en-US" altLang="en-US" sz="2400" b="1" dirty="0">
                <a:solidFill>
                  <a:schemeClr val="bg1"/>
                </a:solidFill>
                <a:latin typeface="Perpetua" panose="02020502060401020303" pitchFamily="18" charset="77"/>
                <a:ea typeface="Calibri" panose="020F0502020204030204" pitchFamily="34" charset="0"/>
                <a:cs typeface="Times New Roman" panose="02020603050405020304" pitchFamily="18" charset="0"/>
              </a:rPr>
              <a:t> Market</a:t>
            </a:r>
            <a:endParaRPr kumimoji="0" lang="en-US" altLang="en-US" sz="2400" b="1" u="none" strike="noStrike" cap="none" normalizeH="0" baseline="0" dirty="0">
              <a:ln>
                <a:noFill/>
              </a:ln>
              <a:solidFill>
                <a:schemeClr val="bg1"/>
              </a:solidFill>
              <a:effectLst/>
              <a:latin typeface="Perpetua" panose="02020502060401020303" pitchFamily="18" charset="77"/>
            </a:endParaRPr>
          </a:p>
        </p:txBody>
      </p:sp>
      <p:cxnSp>
        <p:nvCxnSpPr>
          <p:cNvPr id="21" name="Straight Arrow Connector 20">
            <a:extLst>
              <a:ext uri="{FF2B5EF4-FFF2-40B4-BE49-F238E27FC236}">
                <a16:creationId xmlns:a16="http://schemas.microsoft.com/office/drawing/2014/main" id="{2FFC0540-0305-A67A-0DF8-F3ADB46DCF05}"/>
              </a:ext>
            </a:extLst>
          </p:cNvPr>
          <p:cNvCxnSpPr>
            <a:cxnSpLocks/>
          </p:cNvCxnSpPr>
          <p:nvPr/>
        </p:nvCxnSpPr>
        <p:spPr>
          <a:xfrm>
            <a:off x="7031411" y="3259418"/>
            <a:ext cx="208488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19C8AE-1C8B-F832-01FC-781589A66CAE}"/>
              </a:ext>
            </a:extLst>
          </p:cNvPr>
          <p:cNvCxnSpPr>
            <a:stCxn id="7" idx="2"/>
          </p:cNvCxnSpPr>
          <p:nvPr/>
        </p:nvCxnSpPr>
        <p:spPr>
          <a:xfrm>
            <a:off x="7373008" y="5338918"/>
            <a:ext cx="0" cy="54137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BA7CA465-DDD9-50E8-6BB5-ABEDA72C6769}"/>
              </a:ext>
            </a:extLst>
          </p:cNvPr>
          <p:cNvCxnSpPr>
            <a:stCxn id="27" idx="2"/>
          </p:cNvCxnSpPr>
          <p:nvPr/>
        </p:nvCxnSpPr>
        <p:spPr>
          <a:xfrm>
            <a:off x="4688424" y="5338919"/>
            <a:ext cx="0" cy="54137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4CABE08-713E-F585-F487-842C90D6551C}"/>
              </a:ext>
            </a:extLst>
          </p:cNvPr>
          <p:cNvCxnSpPr/>
          <p:nvPr/>
        </p:nvCxnSpPr>
        <p:spPr>
          <a:xfrm>
            <a:off x="4688424" y="5880295"/>
            <a:ext cx="55247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D090F3B5-DDBE-EB37-FCD3-3E7F7AED1060}"/>
              </a:ext>
            </a:extLst>
          </p:cNvPr>
          <p:cNvCxnSpPr/>
          <p:nvPr/>
        </p:nvCxnSpPr>
        <p:spPr>
          <a:xfrm flipV="1">
            <a:off x="10213145" y="3639831"/>
            <a:ext cx="0" cy="224046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F2AFCAA5-D57C-990D-C284-F89C44392BFC}"/>
              </a:ext>
            </a:extLst>
          </p:cNvPr>
          <p:cNvCxnSpPr>
            <a:cxnSpLocks/>
            <a:stCxn id="14" idx="0"/>
          </p:cNvCxnSpPr>
          <p:nvPr/>
        </p:nvCxnSpPr>
        <p:spPr>
          <a:xfrm flipV="1">
            <a:off x="6083102" y="2660753"/>
            <a:ext cx="0" cy="28274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2" name="Rectangle 1">
            <a:extLst>
              <a:ext uri="{FF2B5EF4-FFF2-40B4-BE49-F238E27FC236}">
                <a16:creationId xmlns:a16="http://schemas.microsoft.com/office/drawing/2014/main" id="{5F17DF38-C5AD-66C0-1FD8-7CBCC9E78704}"/>
              </a:ext>
            </a:extLst>
          </p:cNvPr>
          <p:cNvSpPr>
            <a:spLocks noChangeArrowheads="1"/>
          </p:cNvSpPr>
          <p:nvPr/>
        </p:nvSpPr>
        <p:spPr bwMode="auto">
          <a:xfrm>
            <a:off x="3224542" y="1945537"/>
            <a:ext cx="1676400" cy="457200"/>
          </a:xfrm>
          <a:prstGeom prst="rect">
            <a:avLst/>
          </a:prstGeom>
          <a:solidFill>
            <a:srgbClr val="4472C4"/>
          </a:solidFill>
          <a:ln w="12700">
            <a:solidFill>
              <a:srgbClr val="09101D"/>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b="1" dirty="0">
                <a:solidFill>
                  <a:schemeClr val="bg1"/>
                </a:solidFill>
                <a:latin typeface="Perpetua" panose="02020502060401020303" pitchFamily="18" charset="77"/>
                <a:cs typeface="Times New Roman" panose="02020603050405020304" pitchFamily="18" charset="0"/>
              </a:rPr>
              <a:t>Higher Ed (Universities)</a:t>
            </a:r>
            <a:endParaRPr kumimoji="0" lang="en-US" altLang="en-US" sz="1600" b="1" u="none" strike="noStrike" cap="none" normalizeH="0" baseline="0" dirty="0">
              <a:ln>
                <a:noFill/>
              </a:ln>
              <a:solidFill>
                <a:schemeClr val="bg1"/>
              </a:solidFill>
              <a:effectLst/>
              <a:latin typeface="Perpetua" panose="02020502060401020303" pitchFamily="18" charset="77"/>
            </a:endParaRPr>
          </a:p>
        </p:txBody>
      </p:sp>
      <p:cxnSp>
        <p:nvCxnSpPr>
          <p:cNvPr id="54" name="Straight Connector 53">
            <a:extLst>
              <a:ext uri="{FF2B5EF4-FFF2-40B4-BE49-F238E27FC236}">
                <a16:creationId xmlns:a16="http://schemas.microsoft.com/office/drawing/2014/main" id="{BB4693FE-7AF2-4F3D-67D6-33BBC77484B9}"/>
              </a:ext>
            </a:extLst>
          </p:cNvPr>
          <p:cNvCxnSpPr/>
          <p:nvPr/>
        </p:nvCxnSpPr>
        <p:spPr>
          <a:xfrm>
            <a:off x="4062742" y="2679603"/>
            <a:ext cx="3618218" cy="14487"/>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0ABEC047-16F6-EF54-94F2-1D74043B92DF}"/>
              </a:ext>
            </a:extLst>
          </p:cNvPr>
          <p:cNvCxnSpPr>
            <a:cxnSpLocks/>
          </p:cNvCxnSpPr>
          <p:nvPr/>
        </p:nvCxnSpPr>
        <p:spPr>
          <a:xfrm flipV="1">
            <a:off x="7680960" y="2385157"/>
            <a:ext cx="0" cy="3089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330B7E25-45AF-B817-9A03-8829D4452253}"/>
              </a:ext>
            </a:extLst>
          </p:cNvPr>
          <p:cNvCxnSpPr/>
          <p:nvPr/>
        </p:nvCxnSpPr>
        <p:spPr>
          <a:xfrm>
            <a:off x="4062742" y="1690688"/>
            <a:ext cx="6150403"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B42B6E9E-6DE0-D939-9E56-0F0A5C24310C}"/>
              </a:ext>
            </a:extLst>
          </p:cNvPr>
          <p:cNvCxnSpPr>
            <a:cxnSpLocks/>
          </p:cNvCxnSpPr>
          <p:nvPr/>
        </p:nvCxnSpPr>
        <p:spPr>
          <a:xfrm flipV="1">
            <a:off x="4062742" y="1651359"/>
            <a:ext cx="0" cy="3089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3CA78AAC-D098-A92D-93F0-5E35450660D8}"/>
              </a:ext>
            </a:extLst>
          </p:cNvPr>
          <p:cNvCxnSpPr>
            <a:cxnSpLocks/>
          </p:cNvCxnSpPr>
          <p:nvPr/>
        </p:nvCxnSpPr>
        <p:spPr>
          <a:xfrm flipV="1">
            <a:off x="7680960" y="1651359"/>
            <a:ext cx="0" cy="3089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6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500" fill="hold"/>
                                        <p:tgtEl>
                                          <p:spTgt spid="39"/>
                                        </p:tgtEl>
                                        <p:attrNameLst>
                                          <p:attrName>ppt_x</p:attrName>
                                        </p:attrNameLst>
                                      </p:cBhvr>
                                      <p:tavLst>
                                        <p:tav tm="0">
                                          <p:val>
                                            <p:strVal val="#ppt_x"/>
                                          </p:val>
                                        </p:tav>
                                        <p:tav tm="100000">
                                          <p:val>
                                            <p:strVal val="#ppt_x"/>
                                          </p:val>
                                        </p:tav>
                                      </p:tavLst>
                                    </p:anim>
                                    <p:anim calcmode="lin" valueType="num">
                                      <p:cBhvr additive="base">
                                        <p:cTn id="18" dur="500" fill="hold"/>
                                        <p:tgtEl>
                                          <p:spTgt spid="39"/>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additive="base">
                                        <p:cTn id="22" dur="500" fill="hold"/>
                                        <p:tgtEl>
                                          <p:spTgt spid="35"/>
                                        </p:tgtEl>
                                        <p:attrNameLst>
                                          <p:attrName>ppt_x</p:attrName>
                                        </p:attrNameLst>
                                      </p:cBhvr>
                                      <p:tavLst>
                                        <p:tav tm="0">
                                          <p:val>
                                            <p:strVal val="#ppt_x"/>
                                          </p:val>
                                        </p:tav>
                                        <p:tav tm="100000">
                                          <p:val>
                                            <p:strVal val="#ppt_x"/>
                                          </p:val>
                                        </p:tav>
                                      </p:tavLst>
                                    </p:anim>
                                    <p:anim calcmode="lin" valueType="num">
                                      <p:cBhvr additive="base">
                                        <p:cTn id="23" dur="500" fill="hold"/>
                                        <p:tgtEl>
                                          <p:spTgt spid="35"/>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41"/>
                                        </p:tgtEl>
                                        <p:attrNameLst>
                                          <p:attrName>style.visibility</p:attrName>
                                        </p:attrNameLst>
                                      </p:cBhvr>
                                      <p:to>
                                        <p:strVal val="visible"/>
                                      </p:to>
                                    </p:set>
                                    <p:anim calcmode="lin" valueType="num">
                                      <p:cBhvr additive="base">
                                        <p:cTn id="27" dur="500" fill="hold"/>
                                        <p:tgtEl>
                                          <p:spTgt spid="41"/>
                                        </p:tgtEl>
                                        <p:attrNameLst>
                                          <p:attrName>ppt_x</p:attrName>
                                        </p:attrNameLst>
                                      </p:cBhvr>
                                      <p:tavLst>
                                        <p:tav tm="0">
                                          <p:val>
                                            <p:strVal val="#ppt_x"/>
                                          </p:val>
                                        </p:tav>
                                        <p:tav tm="100000">
                                          <p:val>
                                            <p:strVal val="#ppt_x"/>
                                          </p:val>
                                        </p:tav>
                                      </p:tavLst>
                                    </p:anim>
                                    <p:anim calcmode="lin" valueType="num">
                                      <p:cBhvr additive="base">
                                        <p:cTn id="28" dur="500" fill="hold"/>
                                        <p:tgtEl>
                                          <p:spTgt spid="41"/>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50"/>
                                        </p:tgtEl>
                                        <p:attrNameLst>
                                          <p:attrName>style.visibility</p:attrName>
                                        </p:attrNameLst>
                                      </p:cBhvr>
                                      <p:to>
                                        <p:strVal val="visible"/>
                                      </p:to>
                                    </p:set>
                                    <p:anim calcmode="lin" valueType="num">
                                      <p:cBhvr additive="base">
                                        <p:cTn id="32" dur="500" fill="hold"/>
                                        <p:tgtEl>
                                          <p:spTgt spid="50"/>
                                        </p:tgtEl>
                                        <p:attrNameLst>
                                          <p:attrName>ppt_x</p:attrName>
                                        </p:attrNameLst>
                                      </p:cBhvr>
                                      <p:tavLst>
                                        <p:tav tm="0">
                                          <p:val>
                                            <p:strVal val="#ppt_x"/>
                                          </p:val>
                                        </p:tav>
                                        <p:tav tm="100000">
                                          <p:val>
                                            <p:strVal val="#ppt_x"/>
                                          </p:val>
                                        </p:tav>
                                      </p:tavLst>
                                    </p:anim>
                                    <p:anim calcmode="lin" valueType="num">
                                      <p:cBhvr additive="base">
                                        <p:cTn id="33" dur="500" fill="hold"/>
                                        <p:tgtEl>
                                          <p:spTgt spid="50"/>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nodeType="after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nodeType="after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additive="base">
                                        <p:cTn id="52" dur="500" fill="hold"/>
                                        <p:tgtEl>
                                          <p:spTgt spid="13"/>
                                        </p:tgtEl>
                                        <p:attrNameLst>
                                          <p:attrName>ppt_x</p:attrName>
                                        </p:attrNameLst>
                                      </p:cBhvr>
                                      <p:tavLst>
                                        <p:tav tm="0">
                                          <p:val>
                                            <p:strVal val="#ppt_x"/>
                                          </p:val>
                                        </p:tav>
                                        <p:tav tm="100000">
                                          <p:val>
                                            <p:strVal val="#ppt_x"/>
                                          </p:val>
                                        </p:tav>
                                      </p:tavLst>
                                    </p:anim>
                                    <p:anim calcmode="lin" valueType="num">
                                      <p:cBhvr additive="base">
                                        <p:cTn id="53" dur="500" fill="hold"/>
                                        <p:tgtEl>
                                          <p:spTgt spid="13"/>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 presetClass="entr" presetSubtype="4" fill="hold"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500" fill="hold"/>
                                        <p:tgtEl>
                                          <p:spTgt spid="14"/>
                                        </p:tgtEl>
                                        <p:attrNameLst>
                                          <p:attrName>ppt_x</p:attrName>
                                        </p:attrNameLst>
                                      </p:cBhvr>
                                      <p:tavLst>
                                        <p:tav tm="0">
                                          <p:val>
                                            <p:strVal val="#ppt_x"/>
                                          </p:val>
                                        </p:tav>
                                        <p:tav tm="100000">
                                          <p:val>
                                            <p:strVal val="#ppt_x"/>
                                          </p:val>
                                        </p:tav>
                                      </p:tavLst>
                                    </p:anim>
                                    <p:anim calcmode="lin" valueType="num">
                                      <p:cBhvr additive="base">
                                        <p:cTn id="63" dur="500" fill="hold"/>
                                        <p:tgtEl>
                                          <p:spTgt spid="14"/>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31" presetClass="entr" presetSubtype="0" fill="hold" nodeType="afterEffect">
                                  <p:stCondLst>
                                    <p:cond delay="500"/>
                                  </p:stCondLst>
                                  <p:childTnLst>
                                    <p:set>
                                      <p:cBhvr>
                                        <p:cTn id="66" dur="1" fill="hold">
                                          <p:stCondLst>
                                            <p:cond delay="0"/>
                                          </p:stCondLst>
                                        </p:cTn>
                                        <p:tgtEl>
                                          <p:spTgt spid="21"/>
                                        </p:tgtEl>
                                        <p:attrNameLst>
                                          <p:attrName>style.visibility</p:attrName>
                                        </p:attrNameLst>
                                      </p:cBhvr>
                                      <p:to>
                                        <p:strVal val="visible"/>
                                      </p:to>
                                    </p:set>
                                    <p:anim calcmode="lin" valueType="num">
                                      <p:cBhvr>
                                        <p:cTn id="67" dur="500" fill="hold"/>
                                        <p:tgtEl>
                                          <p:spTgt spid="21"/>
                                        </p:tgtEl>
                                        <p:attrNameLst>
                                          <p:attrName>ppt_w</p:attrName>
                                        </p:attrNameLst>
                                      </p:cBhvr>
                                      <p:tavLst>
                                        <p:tav tm="0">
                                          <p:val>
                                            <p:fltVal val="0"/>
                                          </p:val>
                                        </p:tav>
                                        <p:tav tm="100000">
                                          <p:val>
                                            <p:strVal val="#ppt_w"/>
                                          </p:val>
                                        </p:tav>
                                      </p:tavLst>
                                    </p:anim>
                                    <p:anim calcmode="lin" valueType="num">
                                      <p:cBhvr>
                                        <p:cTn id="68" dur="500" fill="hold"/>
                                        <p:tgtEl>
                                          <p:spTgt spid="21"/>
                                        </p:tgtEl>
                                        <p:attrNameLst>
                                          <p:attrName>ppt_h</p:attrName>
                                        </p:attrNameLst>
                                      </p:cBhvr>
                                      <p:tavLst>
                                        <p:tav tm="0">
                                          <p:val>
                                            <p:fltVal val="0"/>
                                          </p:val>
                                        </p:tav>
                                        <p:tav tm="100000">
                                          <p:val>
                                            <p:strVal val="#ppt_h"/>
                                          </p:val>
                                        </p:tav>
                                      </p:tavLst>
                                    </p:anim>
                                    <p:anim calcmode="lin" valueType="num">
                                      <p:cBhvr>
                                        <p:cTn id="69" dur="500" fill="hold"/>
                                        <p:tgtEl>
                                          <p:spTgt spid="21"/>
                                        </p:tgtEl>
                                        <p:attrNameLst>
                                          <p:attrName>style.rotation</p:attrName>
                                        </p:attrNameLst>
                                      </p:cBhvr>
                                      <p:tavLst>
                                        <p:tav tm="0">
                                          <p:val>
                                            <p:fltVal val="90"/>
                                          </p:val>
                                        </p:tav>
                                        <p:tav tm="100000">
                                          <p:val>
                                            <p:fltVal val="0"/>
                                          </p:val>
                                        </p:tav>
                                      </p:tavLst>
                                    </p:anim>
                                    <p:animEffect transition="in" filter="fade">
                                      <p:cBhvr>
                                        <p:cTn id="70" dur="500"/>
                                        <p:tgtEl>
                                          <p:spTgt spid="21"/>
                                        </p:tgtEl>
                                      </p:cBhvr>
                                    </p:animEffect>
                                  </p:childTnLst>
                                </p:cTn>
                              </p:par>
                            </p:childTnLst>
                          </p:cTn>
                        </p:par>
                        <p:par>
                          <p:cTn id="71" fill="hold">
                            <p:stCondLst>
                              <p:cond delay="7000"/>
                            </p:stCondLst>
                            <p:childTnLst>
                              <p:par>
                                <p:cTn id="72" presetID="2" presetClass="entr" presetSubtype="4" fill="hold" nodeType="afterEffect">
                                  <p:stCondLst>
                                    <p:cond delay="500"/>
                                  </p:stCondLst>
                                  <p:childTnLst>
                                    <p:set>
                                      <p:cBhvr>
                                        <p:cTn id="73" dur="1" fill="hold">
                                          <p:stCondLst>
                                            <p:cond delay="0"/>
                                          </p:stCondLst>
                                        </p:cTn>
                                        <p:tgtEl>
                                          <p:spTgt spid="47"/>
                                        </p:tgtEl>
                                        <p:attrNameLst>
                                          <p:attrName>style.visibility</p:attrName>
                                        </p:attrNameLst>
                                      </p:cBhvr>
                                      <p:to>
                                        <p:strVal val="visible"/>
                                      </p:to>
                                    </p:set>
                                    <p:anim calcmode="lin" valueType="num">
                                      <p:cBhvr additive="base">
                                        <p:cTn id="74" dur="500" fill="hold"/>
                                        <p:tgtEl>
                                          <p:spTgt spid="47"/>
                                        </p:tgtEl>
                                        <p:attrNameLst>
                                          <p:attrName>ppt_x</p:attrName>
                                        </p:attrNameLst>
                                      </p:cBhvr>
                                      <p:tavLst>
                                        <p:tav tm="0">
                                          <p:val>
                                            <p:strVal val="#ppt_x"/>
                                          </p:val>
                                        </p:tav>
                                        <p:tav tm="100000">
                                          <p:val>
                                            <p:strVal val="#ppt_x"/>
                                          </p:val>
                                        </p:tav>
                                      </p:tavLst>
                                    </p:anim>
                                    <p:anim calcmode="lin" valueType="num">
                                      <p:cBhvr additive="base">
                                        <p:cTn id="75" dur="500" fill="hold"/>
                                        <p:tgtEl>
                                          <p:spTgt spid="47"/>
                                        </p:tgtEl>
                                        <p:attrNameLst>
                                          <p:attrName>ppt_y</p:attrName>
                                        </p:attrNameLst>
                                      </p:cBhvr>
                                      <p:tavLst>
                                        <p:tav tm="0">
                                          <p:val>
                                            <p:strVal val="1+#ppt_h/2"/>
                                          </p:val>
                                        </p:tav>
                                        <p:tav tm="100000">
                                          <p:val>
                                            <p:strVal val="#ppt_y"/>
                                          </p:val>
                                        </p:tav>
                                      </p:tavLst>
                                    </p:anim>
                                  </p:childTnLst>
                                </p:cTn>
                              </p:par>
                            </p:childTnLst>
                          </p:cTn>
                        </p:par>
                        <p:par>
                          <p:cTn id="76" fill="hold">
                            <p:stCondLst>
                              <p:cond delay="8000"/>
                            </p:stCondLst>
                            <p:childTnLst>
                              <p:par>
                                <p:cTn id="77" presetID="2" presetClass="entr" presetSubtype="4" fill="hold" nodeType="afterEffect">
                                  <p:stCondLst>
                                    <p:cond delay="500"/>
                                  </p:stCondLst>
                                  <p:childTnLst>
                                    <p:set>
                                      <p:cBhvr>
                                        <p:cTn id="78" dur="1" fill="hold">
                                          <p:stCondLst>
                                            <p:cond delay="0"/>
                                          </p:stCondLst>
                                        </p:cTn>
                                        <p:tgtEl>
                                          <p:spTgt spid="57"/>
                                        </p:tgtEl>
                                        <p:attrNameLst>
                                          <p:attrName>style.visibility</p:attrName>
                                        </p:attrNameLst>
                                      </p:cBhvr>
                                      <p:to>
                                        <p:strVal val="visible"/>
                                      </p:to>
                                    </p:set>
                                    <p:anim calcmode="lin" valueType="num">
                                      <p:cBhvr additive="base">
                                        <p:cTn id="79" dur="500" fill="hold"/>
                                        <p:tgtEl>
                                          <p:spTgt spid="57"/>
                                        </p:tgtEl>
                                        <p:attrNameLst>
                                          <p:attrName>ppt_x</p:attrName>
                                        </p:attrNameLst>
                                      </p:cBhvr>
                                      <p:tavLst>
                                        <p:tav tm="0">
                                          <p:val>
                                            <p:strVal val="#ppt_x"/>
                                          </p:val>
                                        </p:tav>
                                        <p:tav tm="100000">
                                          <p:val>
                                            <p:strVal val="#ppt_x"/>
                                          </p:val>
                                        </p:tav>
                                      </p:tavLst>
                                    </p:anim>
                                    <p:anim calcmode="lin" valueType="num">
                                      <p:cBhvr additive="base">
                                        <p:cTn id="80" dur="500" fill="hold"/>
                                        <p:tgtEl>
                                          <p:spTgt spid="57"/>
                                        </p:tgtEl>
                                        <p:attrNameLst>
                                          <p:attrName>ppt_y</p:attrName>
                                        </p:attrNameLst>
                                      </p:cBhvr>
                                      <p:tavLst>
                                        <p:tav tm="0">
                                          <p:val>
                                            <p:strVal val="1+#ppt_h/2"/>
                                          </p:val>
                                        </p:tav>
                                        <p:tav tm="100000">
                                          <p:val>
                                            <p:strVal val="#ppt_y"/>
                                          </p:val>
                                        </p:tav>
                                      </p:tavLst>
                                    </p:anim>
                                  </p:childTnLst>
                                </p:cTn>
                              </p:par>
                            </p:childTnLst>
                          </p:cTn>
                        </p:par>
                        <p:par>
                          <p:cTn id="81" fill="hold">
                            <p:stCondLst>
                              <p:cond delay="9000"/>
                            </p:stCondLst>
                            <p:childTnLst>
                              <p:par>
                                <p:cTn id="82" presetID="2" presetClass="entr" presetSubtype="4" fill="hold" nodeType="afterEffect">
                                  <p:stCondLst>
                                    <p:cond delay="500"/>
                                  </p:stCondLst>
                                  <p:childTnLst>
                                    <p:set>
                                      <p:cBhvr>
                                        <p:cTn id="83" dur="1" fill="hold">
                                          <p:stCondLst>
                                            <p:cond delay="0"/>
                                          </p:stCondLst>
                                        </p:cTn>
                                        <p:tgtEl>
                                          <p:spTgt spid="54"/>
                                        </p:tgtEl>
                                        <p:attrNameLst>
                                          <p:attrName>style.visibility</p:attrName>
                                        </p:attrNameLst>
                                      </p:cBhvr>
                                      <p:to>
                                        <p:strVal val="visible"/>
                                      </p:to>
                                    </p:set>
                                    <p:anim calcmode="lin" valueType="num">
                                      <p:cBhvr additive="base">
                                        <p:cTn id="84" dur="500" fill="hold"/>
                                        <p:tgtEl>
                                          <p:spTgt spid="54"/>
                                        </p:tgtEl>
                                        <p:attrNameLst>
                                          <p:attrName>ppt_x</p:attrName>
                                        </p:attrNameLst>
                                      </p:cBhvr>
                                      <p:tavLst>
                                        <p:tav tm="0">
                                          <p:val>
                                            <p:strVal val="#ppt_x"/>
                                          </p:val>
                                        </p:tav>
                                        <p:tav tm="100000">
                                          <p:val>
                                            <p:strVal val="#ppt_x"/>
                                          </p:val>
                                        </p:tav>
                                      </p:tavLst>
                                    </p:anim>
                                    <p:anim calcmode="lin" valueType="num">
                                      <p:cBhvr additive="base">
                                        <p:cTn id="85" dur="500" fill="hold"/>
                                        <p:tgtEl>
                                          <p:spTgt spid="54"/>
                                        </p:tgtEl>
                                        <p:attrNameLst>
                                          <p:attrName>ppt_y</p:attrName>
                                        </p:attrNameLst>
                                      </p:cBhvr>
                                      <p:tavLst>
                                        <p:tav tm="0">
                                          <p:val>
                                            <p:strVal val="1+#ppt_h/2"/>
                                          </p:val>
                                        </p:tav>
                                        <p:tav tm="100000">
                                          <p:val>
                                            <p:strVal val="#ppt_y"/>
                                          </p:val>
                                        </p:tav>
                                      </p:tavLst>
                                    </p:anim>
                                  </p:childTnLst>
                                </p:cTn>
                              </p:par>
                            </p:childTnLst>
                          </p:cTn>
                        </p:par>
                        <p:par>
                          <p:cTn id="86" fill="hold">
                            <p:stCondLst>
                              <p:cond delay="10000"/>
                            </p:stCondLst>
                            <p:childTnLst>
                              <p:par>
                                <p:cTn id="87" presetID="2" presetClass="entr" presetSubtype="4"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 calcmode="lin" valueType="num">
                                      <p:cBhvr additive="base">
                                        <p:cTn id="89" dur="500" fill="hold"/>
                                        <p:tgtEl>
                                          <p:spTgt spid="52"/>
                                        </p:tgtEl>
                                        <p:attrNameLst>
                                          <p:attrName>ppt_x</p:attrName>
                                        </p:attrNameLst>
                                      </p:cBhvr>
                                      <p:tavLst>
                                        <p:tav tm="0">
                                          <p:val>
                                            <p:strVal val="#ppt_x"/>
                                          </p:val>
                                        </p:tav>
                                        <p:tav tm="100000">
                                          <p:val>
                                            <p:strVal val="#ppt_x"/>
                                          </p:val>
                                        </p:tav>
                                      </p:tavLst>
                                    </p:anim>
                                    <p:anim calcmode="lin" valueType="num">
                                      <p:cBhvr additive="base">
                                        <p:cTn id="90" dur="500" fill="hold"/>
                                        <p:tgtEl>
                                          <p:spTgt spid="52"/>
                                        </p:tgtEl>
                                        <p:attrNameLst>
                                          <p:attrName>ppt_y</p:attrName>
                                        </p:attrNameLst>
                                      </p:cBhvr>
                                      <p:tavLst>
                                        <p:tav tm="0">
                                          <p:val>
                                            <p:strVal val="1+#ppt_h/2"/>
                                          </p:val>
                                        </p:tav>
                                        <p:tav tm="100000">
                                          <p:val>
                                            <p:strVal val="#ppt_y"/>
                                          </p:val>
                                        </p:tav>
                                      </p:tavLst>
                                    </p:anim>
                                  </p:childTnLst>
                                </p:cTn>
                              </p:par>
                            </p:childTnLst>
                          </p:cTn>
                        </p:par>
                        <p:par>
                          <p:cTn id="91" fill="hold">
                            <p:stCondLst>
                              <p:cond delay="10500"/>
                            </p:stCondLst>
                            <p:childTnLst>
                              <p:par>
                                <p:cTn id="92" presetID="2" presetClass="entr" presetSubtype="4"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 calcmode="lin" valueType="num">
                                      <p:cBhvr additive="base">
                                        <p:cTn id="94" dur="500" fill="hold"/>
                                        <p:tgtEl>
                                          <p:spTgt spid="26"/>
                                        </p:tgtEl>
                                        <p:attrNameLst>
                                          <p:attrName>ppt_x</p:attrName>
                                        </p:attrNameLst>
                                      </p:cBhvr>
                                      <p:tavLst>
                                        <p:tav tm="0">
                                          <p:val>
                                            <p:strVal val="#ppt_x"/>
                                          </p:val>
                                        </p:tav>
                                        <p:tav tm="100000">
                                          <p:val>
                                            <p:strVal val="#ppt_x"/>
                                          </p:val>
                                        </p:tav>
                                      </p:tavLst>
                                    </p:anim>
                                    <p:anim calcmode="lin" valueType="num">
                                      <p:cBhvr additive="base">
                                        <p:cTn id="95" dur="500" fill="hold"/>
                                        <p:tgtEl>
                                          <p:spTgt spid="26"/>
                                        </p:tgtEl>
                                        <p:attrNameLst>
                                          <p:attrName>ppt_y</p:attrName>
                                        </p:attrNameLst>
                                      </p:cBhvr>
                                      <p:tavLst>
                                        <p:tav tm="0">
                                          <p:val>
                                            <p:strVal val="1+#ppt_h/2"/>
                                          </p:val>
                                        </p:tav>
                                        <p:tav tm="100000">
                                          <p:val>
                                            <p:strVal val="#ppt_y"/>
                                          </p:val>
                                        </p:tav>
                                      </p:tavLst>
                                    </p:anim>
                                  </p:childTnLst>
                                </p:cTn>
                              </p:par>
                            </p:childTnLst>
                          </p:cTn>
                        </p:par>
                        <p:par>
                          <p:cTn id="96" fill="hold">
                            <p:stCondLst>
                              <p:cond delay="11000"/>
                            </p:stCondLst>
                            <p:childTnLst>
                              <p:par>
                                <p:cTn id="97" presetID="2" presetClass="entr" presetSubtype="4" fill="hold" nodeType="afterEffect">
                                  <p:stCondLst>
                                    <p:cond delay="0"/>
                                  </p:stCondLst>
                                  <p:childTnLst>
                                    <p:set>
                                      <p:cBhvr>
                                        <p:cTn id="98" dur="1" fill="hold">
                                          <p:stCondLst>
                                            <p:cond delay="0"/>
                                          </p:stCondLst>
                                        </p:cTn>
                                        <p:tgtEl>
                                          <p:spTgt spid="69"/>
                                        </p:tgtEl>
                                        <p:attrNameLst>
                                          <p:attrName>style.visibility</p:attrName>
                                        </p:attrNameLst>
                                      </p:cBhvr>
                                      <p:to>
                                        <p:strVal val="visible"/>
                                      </p:to>
                                    </p:set>
                                    <p:anim calcmode="lin" valueType="num">
                                      <p:cBhvr additive="base">
                                        <p:cTn id="99" dur="500" fill="hold"/>
                                        <p:tgtEl>
                                          <p:spTgt spid="69"/>
                                        </p:tgtEl>
                                        <p:attrNameLst>
                                          <p:attrName>ppt_x</p:attrName>
                                        </p:attrNameLst>
                                      </p:cBhvr>
                                      <p:tavLst>
                                        <p:tav tm="0">
                                          <p:val>
                                            <p:strVal val="#ppt_x"/>
                                          </p:val>
                                        </p:tav>
                                        <p:tav tm="100000">
                                          <p:val>
                                            <p:strVal val="#ppt_x"/>
                                          </p:val>
                                        </p:tav>
                                      </p:tavLst>
                                    </p:anim>
                                    <p:anim calcmode="lin" valueType="num">
                                      <p:cBhvr additive="base">
                                        <p:cTn id="100" dur="500" fill="hold"/>
                                        <p:tgtEl>
                                          <p:spTgt spid="69"/>
                                        </p:tgtEl>
                                        <p:attrNameLst>
                                          <p:attrName>ppt_y</p:attrName>
                                        </p:attrNameLst>
                                      </p:cBhvr>
                                      <p:tavLst>
                                        <p:tav tm="0">
                                          <p:val>
                                            <p:strVal val="1+#ppt_h/2"/>
                                          </p:val>
                                        </p:tav>
                                        <p:tav tm="100000">
                                          <p:val>
                                            <p:strVal val="#ppt_y"/>
                                          </p:val>
                                        </p:tav>
                                      </p:tavLst>
                                    </p:anim>
                                  </p:childTnLst>
                                </p:cTn>
                              </p:par>
                            </p:childTnLst>
                          </p:cTn>
                        </p:par>
                        <p:par>
                          <p:cTn id="101" fill="hold">
                            <p:stCondLst>
                              <p:cond delay="11500"/>
                            </p:stCondLst>
                            <p:childTnLst>
                              <p:par>
                                <p:cTn id="102" presetID="2" presetClass="entr" presetSubtype="4" fill="hold" nodeType="afterEffect">
                                  <p:stCondLst>
                                    <p:cond delay="0"/>
                                  </p:stCondLst>
                                  <p:childTnLst>
                                    <p:set>
                                      <p:cBhvr>
                                        <p:cTn id="103" dur="1" fill="hold">
                                          <p:stCondLst>
                                            <p:cond delay="0"/>
                                          </p:stCondLst>
                                        </p:cTn>
                                        <p:tgtEl>
                                          <p:spTgt spid="70"/>
                                        </p:tgtEl>
                                        <p:attrNameLst>
                                          <p:attrName>style.visibility</p:attrName>
                                        </p:attrNameLst>
                                      </p:cBhvr>
                                      <p:to>
                                        <p:strVal val="visible"/>
                                      </p:to>
                                    </p:set>
                                    <p:anim calcmode="lin" valueType="num">
                                      <p:cBhvr additive="base">
                                        <p:cTn id="104" dur="500" fill="hold"/>
                                        <p:tgtEl>
                                          <p:spTgt spid="70"/>
                                        </p:tgtEl>
                                        <p:attrNameLst>
                                          <p:attrName>ppt_x</p:attrName>
                                        </p:attrNameLst>
                                      </p:cBhvr>
                                      <p:tavLst>
                                        <p:tav tm="0">
                                          <p:val>
                                            <p:strVal val="#ppt_x"/>
                                          </p:val>
                                        </p:tav>
                                        <p:tav tm="100000">
                                          <p:val>
                                            <p:strVal val="#ppt_x"/>
                                          </p:val>
                                        </p:tav>
                                      </p:tavLst>
                                    </p:anim>
                                    <p:anim calcmode="lin" valueType="num">
                                      <p:cBhvr additive="base">
                                        <p:cTn id="105" dur="500" fill="hold"/>
                                        <p:tgtEl>
                                          <p:spTgt spid="70"/>
                                        </p:tgtEl>
                                        <p:attrNameLst>
                                          <p:attrName>ppt_y</p:attrName>
                                        </p:attrNameLst>
                                      </p:cBhvr>
                                      <p:tavLst>
                                        <p:tav tm="0">
                                          <p:val>
                                            <p:strVal val="1+#ppt_h/2"/>
                                          </p:val>
                                        </p:tav>
                                        <p:tav tm="100000">
                                          <p:val>
                                            <p:strVal val="#ppt_y"/>
                                          </p:val>
                                        </p:tav>
                                      </p:tavLst>
                                    </p:anim>
                                  </p:childTnLst>
                                </p:cTn>
                              </p:par>
                            </p:childTnLst>
                          </p:cTn>
                        </p:par>
                        <p:par>
                          <p:cTn id="106" fill="hold">
                            <p:stCondLst>
                              <p:cond delay="12000"/>
                            </p:stCondLst>
                            <p:childTnLst>
                              <p:par>
                                <p:cTn id="107" presetID="2" presetClass="entr" presetSubtype="4" fill="hold" nodeType="afterEffect">
                                  <p:stCondLst>
                                    <p:cond delay="0"/>
                                  </p:stCondLst>
                                  <p:childTnLst>
                                    <p:set>
                                      <p:cBhvr>
                                        <p:cTn id="108" dur="1" fill="hold">
                                          <p:stCondLst>
                                            <p:cond delay="0"/>
                                          </p:stCondLst>
                                        </p:cTn>
                                        <p:tgtEl>
                                          <p:spTgt spid="66"/>
                                        </p:tgtEl>
                                        <p:attrNameLst>
                                          <p:attrName>style.visibility</p:attrName>
                                        </p:attrNameLst>
                                      </p:cBhvr>
                                      <p:to>
                                        <p:strVal val="visible"/>
                                      </p:to>
                                    </p:set>
                                    <p:anim calcmode="lin" valueType="num">
                                      <p:cBhvr additive="base">
                                        <p:cTn id="109" dur="500" fill="hold"/>
                                        <p:tgtEl>
                                          <p:spTgt spid="66"/>
                                        </p:tgtEl>
                                        <p:attrNameLst>
                                          <p:attrName>ppt_x</p:attrName>
                                        </p:attrNameLst>
                                      </p:cBhvr>
                                      <p:tavLst>
                                        <p:tav tm="0">
                                          <p:val>
                                            <p:strVal val="#ppt_x"/>
                                          </p:val>
                                        </p:tav>
                                        <p:tav tm="100000">
                                          <p:val>
                                            <p:strVal val="#ppt_x"/>
                                          </p:val>
                                        </p:tav>
                                      </p:tavLst>
                                    </p:anim>
                                    <p:anim calcmode="lin" valueType="num">
                                      <p:cBhvr additive="base">
                                        <p:cTn id="110" dur="500" fill="hold"/>
                                        <p:tgtEl>
                                          <p:spTgt spid="66"/>
                                        </p:tgtEl>
                                        <p:attrNameLst>
                                          <p:attrName>ppt_y</p:attrName>
                                        </p:attrNameLst>
                                      </p:cBhvr>
                                      <p:tavLst>
                                        <p:tav tm="0">
                                          <p:val>
                                            <p:strVal val="1+#ppt_h/2"/>
                                          </p:val>
                                        </p:tav>
                                        <p:tav tm="100000">
                                          <p:val>
                                            <p:strVal val="#ppt_y"/>
                                          </p:val>
                                        </p:tav>
                                      </p:tavLst>
                                    </p:anim>
                                  </p:childTnLst>
                                </p:cTn>
                              </p:par>
                            </p:childTnLst>
                          </p:cTn>
                        </p:par>
                        <p:par>
                          <p:cTn id="111" fill="hold">
                            <p:stCondLst>
                              <p:cond delay="12500"/>
                            </p:stCondLst>
                            <p:childTnLst>
                              <p:par>
                                <p:cTn id="112" presetID="2" presetClass="entr" presetSubtype="4" fill="hold" nodeType="afterEffect">
                                  <p:stCondLst>
                                    <p:cond delay="0"/>
                                  </p:stCondLst>
                                  <p:childTnLst>
                                    <p:set>
                                      <p:cBhvr>
                                        <p:cTn id="113" dur="1" fill="hold">
                                          <p:stCondLst>
                                            <p:cond delay="0"/>
                                          </p:stCondLst>
                                        </p:cTn>
                                        <p:tgtEl>
                                          <p:spTgt spid="58"/>
                                        </p:tgtEl>
                                        <p:attrNameLst>
                                          <p:attrName>style.visibility</p:attrName>
                                        </p:attrNameLst>
                                      </p:cBhvr>
                                      <p:to>
                                        <p:strVal val="visible"/>
                                      </p:to>
                                    </p:set>
                                    <p:anim calcmode="lin" valueType="num">
                                      <p:cBhvr additive="base">
                                        <p:cTn id="114" dur="500" fill="hold"/>
                                        <p:tgtEl>
                                          <p:spTgt spid="58"/>
                                        </p:tgtEl>
                                        <p:attrNameLst>
                                          <p:attrName>ppt_x</p:attrName>
                                        </p:attrNameLst>
                                      </p:cBhvr>
                                      <p:tavLst>
                                        <p:tav tm="0">
                                          <p:val>
                                            <p:strVal val="#ppt_x"/>
                                          </p:val>
                                        </p:tav>
                                        <p:tav tm="100000">
                                          <p:val>
                                            <p:strVal val="#ppt_x"/>
                                          </p:val>
                                        </p:tav>
                                      </p:tavLst>
                                    </p:anim>
                                    <p:anim calcmode="lin" valueType="num">
                                      <p:cBhvr additive="base">
                                        <p:cTn id="115" dur="500" fill="hold"/>
                                        <p:tgtEl>
                                          <p:spTgt spid="58"/>
                                        </p:tgtEl>
                                        <p:attrNameLst>
                                          <p:attrName>ppt_y</p:attrName>
                                        </p:attrNameLst>
                                      </p:cBhvr>
                                      <p:tavLst>
                                        <p:tav tm="0">
                                          <p:val>
                                            <p:strVal val="1+#ppt_h/2"/>
                                          </p:val>
                                        </p:tav>
                                        <p:tav tm="100000">
                                          <p:val>
                                            <p:strVal val="#ppt_y"/>
                                          </p:val>
                                        </p:tav>
                                      </p:tavLst>
                                    </p:anim>
                                  </p:childTnLst>
                                </p:cTn>
                              </p:par>
                            </p:childTnLst>
                          </p:cTn>
                        </p:par>
                        <p:par>
                          <p:cTn id="116" fill="hold">
                            <p:stCondLst>
                              <p:cond delay="13000"/>
                            </p:stCondLst>
                            <p:childTnLst>
                              <p:par>
                                <p:cTn id="117" presetID="42" presetClass="entr" presetSubtype="0" fill="hold" nodeType="afterEffect">
                                  <p:stCondLst>
                                    <p:cond delay="500"/>
                                  </p:stCondLst>
                                  <p:childTnLst>
                                    <p:set>
                                      <p:cBhvr>
                                        <p:cTn id="118" dur="1" fill="hold">
                                          <p:stCondLst>
                                            <p:cond delay="0"/>
                                          </p:stCondLst>
                                        </p:cTn>
                                        <p:tgtEl>
                                          <p:spTgt spid="51"/>
                                        </p:tgtEl>
                                        <p:attrNameLst>
                                          <p:attrName>style.visibility</p:attrName>
                                        </p:attrNameLst>
                                      </p:cBhvr>
                                      <p:to>
                                        <p:strVal val="visible"/>
                                      </p:to>
                                    </p:set>
                                    <p:animEffect transition="in" filter="fade">
                                      <p:cBhvr>
                                        <p:cTn id="119" dur="500"/>
                                        <p:tgtEl>
                                          <p:spTgt spid="51"/>
                                        </p:tgtEl>
                                      </p:cBhvr>
                                    </p:animEffect>
                                    <p:anim calcmode="lin" valueType="num">
                                      <p:cBhvr>
                                        <p:cTn id="120" dur="500" fill="hold"/>
                                        <p:tgtEl>
                                          <p:spTgt spid="51"/>
                                        </p:tgtEl>
                                        <p:attrNameLst>
                                          <p:attrName>ppt_x</p:attrName>
                                        </p:attrNameLst>
                                      </p:cBhvr>
                                      <p:tavLst>
                                        <p:tav tm="0">
                                          <p:val>
                                            <p:strVal val="#ppt_x"/>
                                          </p:val>
                                        </p:tav>
                                        <p:tav tm="100000">
                                          <p:val>
                                            <p:strVal val="#ppt_x"/>
                                          </p:val>
                                        </p:tav>
                                      </p:tavLst>
                                    </p:anim>
                                    <p:anim calcmode="lin" valueType="num">
                                      <p:cBhvr>
                                        <p:cTn id="121" dur="5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7" grpId="0" animBg="1"/>
      <p:bldP spid="14" grpId="0" animBg="1"/>
      <p:bldP spid="19" grpId="0" animBg="1"/>
      <p:bldP spid="5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4589</TotalTime>
  <Words>812</Words>
  <Application>Microsoft Macintosh PowerPoint</Application>
  <PresentationFormat>Widescreen</PresentationFormat>
  <Paragraphs>167</Paragraphs>
  <Slides>21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Bernard MT Condensed</vt:lpstr>
      <vt:lpstr>Bodoni MT Black</vt:lpstr>
      <vt:lpstr>BrowalliaUPC</vt:lpstr>
      <vt:lpstr>Calibri</vt:lpstr>
      <vt:lpstr>Calibri Light</vt:lpstr>
      <vt:lpstr>Perpetua</vt:lpstr>
      <vt:lpstr>Times New Roman</vt:lpstr>
      <vt:lpstr>Wingdings</vt:lpstr>
      <vt:lpstr>Office Theme</vt:lpstr>
      <vt:lpstr>   MINISTRY OF EDUCATION, SCIENCE AND TECHNOLOGY    National Council for Technical and Vocational Education and Training  (NACTVET) </vt:lpstr>
      <vt:lpstr>Theme of the 2024 AGM</vt:lpstr>
      <vt:lpstr>PowerPoint Presentation</vt:lpstr>
      <vt:lpstr>PowerPoint Presentation</vt:lpstr>
      <vt:lpstr>PowerPoint Presentation</vt:lpstr>
      <vt:lpstr>PowerPoint Presentation</vt:lpstr>
      <vt:lpstr>PowerPoint Presentation</vt:lpstr>
      <vt:lpstr>VET in the Sixth Regime</vt:lpstr>
      <vt:lpstr>Organogram</vt:lpstr>
      <vt:lpstr>VET in Secondary Schools</vt:lpstr>
      <vt:lpstr>Competences in VET </vt:lpstr>
      <vt:lpstr>VET as Employment Creator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Twaha Twaha</cp:lastModifiedBy>
  <cp:revision>108</cp:revision>
  <dcterms:created xsi:type="dcterms:W3CDTF">2021-02-14T06:21:43Z</dcterms:created>
  <dcterms:modified xsi:type="dcterms:W3CDTF">2024-02-06T06:45:54Z</dcterms:modified>
</cp:coreProperties>
</file>